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5240000" cy="85725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2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title>
      <c:tx>
        <c:rich>
          <a:bodyPr/>
          <a:lstStyle/>
          <a:p>
            <a:r>
              <a:rPr lang="tr-TR" sz="1875">
                <a:latin typeface="DejaVu Sans"/>
                <a:ea typeface="DejaVu Sans"/>
                <a:cs typeface="DejaVu Sans"/>
              </a:rPr>
              <a:t>Satılan ekmek (adet)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Satılan ekmek (adet)</c:v>
          </c:tx>
          <c:spPr>
            <a:solidFill>
              <a:srgbClr val="427528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875" b="1">
                    <a:latin typeface="DejaVu Sans"/>
                    <a:ea typeface="DejaVu Sans"/>
                    <a:cs typeface="DejaVu San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Data'!$A$2:$A$6</c:f>
              <c:strCache>
                <c:ptCount val="5"/>
                <c:pt idx="0">
                  <c:v>Pzt</c:v>
                </c:pt>
                <c:pt idx="1">
                  <c:v>Sal</c:v>
                </c:pt>
                <c:pt idx="2">
                  <c:v>Çar</c:v>
                </c:pt>
                <c:pt idx="3">
                  <c:v>Per</c:v>
                </c:pt>
                <c:pt idx="4">
                  <c:v>Cum</c:v>
                </c:pt>
              </c:strCache>
            </c:strRef>
          </c:cat>
          <c:val>
            <c:numRef>
              <c:f>'Chart Data'!$B$2:$B$6</c:f>
              <c:numCache>
                <c:formatCode>0</c:formatCode>
                <c:ptCount val="5"/>
                <c:pt idx="0">
                  <c:v>80</c:v>
                </c:pt>
                <c:pt idx="1">
                  <c:v>100</c:v>
                </c:pt>
                <c:pt idx="2">
                  <c:v>120</c:v>
                </c:pt>
                <c:pt idx="3">
                  <c:v>90</c:v>
                </c:pt>
                <c:pt idx="4">
                  <c:v>110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9D1D-4F9E-AFB7-F65E34A65F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875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  <a:endParaRPr lang="tr-TR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in val="0"/>
        </c:scaling>
        <c:delete val="0"/>
        <c:axPos val="l"/>
        <c:numFmt formatCode="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  <a:endParaRPr lang="tr-TR"/>
          </a:p>
        </c:txPr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1:15 dakika:saniye</a:t>
            </a:r>
          </a:p>
          <a:p>
            <a:r>
              <a:t>NET EĞİTİM: 0:00–1:15</a:t>
            </a:r>
          </a:p>
          <a:p>
            <a:endParaRPr/>
          </a:p>
          <a:p>
            <a:r>
              <a:t>ANLATIM</a:t>
            </a:r>
          </a:p>
          <a:p>
            <a:r>
              <a:t>Katılımcılara eğitimin ön bilgi gerektirmediğini söyleyin. Günlük örneklerle ilerleyeceğiz. Sayıları birlikte hesaplayacağız.</a:t>
            </a:r>
          </a:p>
          <a:p>
            <a:r>
              <a:t>EKRANDAKİ ÖRNEK</a:t>
            </a:r>
          </a:p>
          <a:p>
            <a:r>
              <a:t>undefined</a:t>
            </a:r>
          </a:p>
          <a:p>
            <a:endParaRPr/>
          </a:p>
          <a:p>
            <a:endParaRPr/>
          </a:p>
          <a:p>
            <a:r>
              <a:t>SONUÇ</a:t>
            </a:r>
          </a:p>
          <a:p>
            <a:endParaRPr/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Veri nedir?.</a:t>
            </a:r>
          </a:p>
          <a:p>
            <a:endParaRPr/>
          </a:p>
          <a:p>
            <a:r>
              <a:t>KAYNAK</a:t>
            </a:r>
          </a:p>
          <a:p>
            <a:r>
              <a:t>[V2] TSE amblemi: Kurum kaynaklı Wikimedia dosyası</a:t>
            </a:r>
          </a:p>
          <a:p>
            <a:r>
              <a:t>https://commons.wikimedia.org/wiki/File:TSE_logo.svg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1:15–3:45</a:t>
            </a:r>
          </a:p>
          <a:p>
            <a:endParaRPr/>
          </a:p>
          <a:p>
            <a:r>
              <a:t>ANLATIM</a:t>
            </a:r>
          </a:p>
          <a:p>
            <a:r>
              <a:t>Tabloyu satır satır okuyun. Veri kelimesini soyut bırakmayın: Pazartesi 80 ekmek satılmış. Bir deftere yazılan satış da veridir. Bilgisayarda olması şart değildir. Katılımcıdan günlük hayatta kaydettiği bir veri isteyin.</a:t>
            </a:r>
          </a:p>
          <a:p>
            <a:r>
              <a:t>EKRANDAKİ ÖRNEK</a:t>
            </a:r>
          </a:p>
          <a:p>
            <a:r>
              <a:t>Gün / Satılan ekmek</a:t>
            </a:r>
          </a:p>
          <a:p>
            <a:r>
              <a:t>Pazartesi / 80 adet</a:t>
            </a:r>
          </a:p>
          <a:p>
            <a:r>
              <a:t>Salı / 100 adet</a:t>
            </a:r>
          </a:p>
          <a:p>
            <a:r>
              <a:t>Çarşamba / 120 adet</a:t>
            </a:r>
          </a:p>
          <a:p>
            <a:r>
              <a:t>Fırıncı her akşam satış sayısını yazıyor.</a:t>
            </a:r>
          </a:p>
          <a:p>
            <a:r>
              <a:t>Bu tablo bir veri kümesidir.</a:t>
            </a:r>
          </a:p>
          <a:p>
            <a:endParaRPr/>
          </a:p>
          <a:p>
            <a:r>
              <a:t>SONUÇ</a:t>
            </a:r>
          </a:p>
          <a:p>
            <a:r>
              <a:t>Elimizde 3 güne ait satış verisi var.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Veri neden önemlidir?.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3:45–6:15</a:t>
            </a:r>
          </a:p>
          <a:p>
            <a:endParaRPr/>
          </a:p>
          <a:p>
            <a:r>
              <a:t>ANLATIM</a:t>
            </a:r>
          </a:p>
          <a:p>
            <a:r>
              <a:t>150 ekmeğin satılmadığını hesaplayın. Burada henüz makine öğrenmesi yapmadığımızı söyleyin. Sadece veriyi okuyup bir sorunu bulduk. Yarın kaç üretileceği için daha çok gün ve talep bilgisi gerekir.</a:t>
            </a:r>
          </a:p>
          <a:p>
            <a:r>
              <a:t>EKRANDAKİ ÖRNEK</a:t>
            </a:r>
          </a:p>
          <a:p>
            <a:r>
              <a:t>Fırın her gün 150 ekmek üretiyor.</a:t>
            </a:r>
          </a:p>
          <a:p>
            <a:r>
              <a:t>Satışlar: 80, 100, 120.</a:t>
            </a:r>
          </a:p>
          <a:p>
            <a:r>
              <a:t>3 günde üretim: 450</a:t>
            </a:r>
          </a:p>
          <a:p>
            <a:r>
              <a:t>3 günde satış: 300</a:t>
            </a:r>
          </a:p>
          <a:p>
            <a:r>
              <a:t>Kalan: 450 − 300 = 150</a:t>
            </a:r>
          </a:p>
          <a:p>
            <a:endParaRPr/>
          </a:p>
          <a:p>
            <a:r>
              <a:t>SONUÇ</a:t>
            </a:r>
          </a:p>
          <a:p>
            <a:r>
              <a:t>Veri, fazla üretimi görmemizi sağladı.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Bugünkü eğitimin akışı.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6:15–8:45</a:t>
            </a:r>
          </a:p>
          <a:p>
            <a:endParaRPr/>
          </a:p>
          <a:p>
            <a:r>
              <a:t>ANLATIM</a:t>
            </a:r>
          </a:p>
          <a:p>
            <a:r>
              <a:t>Altı saatin net eğitim süresi olduğunu belirtin. Kod yazılmayacak. Sorular ve kısa hesaplamalar süreye dahildir. Ana örneklerimiz ev fiyatı, fırın satışı ve meyve ayırma olacak.</a:t>
            </a:r>
          </a:p>
          <a:p>
            <a:r>
              <a:t>EKRANDAKİ ÖRNEK</a:t>
            </a:r>
          </a:p>
          <a:p>
            <a:r>
              <a:t>45 dk  Veri ve değişkenler</a:t>
            </a:r>
          </a:p>
          <a:p>
            <a:r>
              <a:t>45 dk  Veri bilimi ve istatistik</a:t>
            </a:r>
          </a:p>
          <a:p>
            <a:r>
              <a:t>40 dk  Makine öğrenmesi</a:t>
            </a:r>
          </a:p>
          <a:p>
            <a:r>
              <a:t>85 dk  Algoritmalar</a:t>
            </a:r>
          </a:p>
          <a:p>
            <a:r>
              <a:t>40 dk  Başarıyı ölçme</a:t>
            </a:r>
          </a:p>
          <a:p>
            <a:r>
              <a:t>65 dk  Derin öğrenme, NLP, LLM</a:t>
            </a:r>
          </a:p>
          <a:p>
            <a:r>
              <a:t>40 dk  Güvenilir kullanım</a:t>
            </a:r>
          </a:p>
          <a:p>
            <a:endParaRPr/>
          </a:p>
          <a:p>
            <a:r>
              <a:t>SONUÇ</a:t>
            </a:r>
          </a:p>
          <a:p>
            <a:r>
              <a:t>Toplam 360 dakika anlatım ve etkinlik. Molalar ayrıca.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Verinin farklı biçimleri.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8:45–11:15</a:t>
            </a:r>
          </a:p>
          <a:p>
            <a:endParaRPr/>
          </a:p>
          <a:p>
            <a:r>
              <a:t>ANLATIM</a:t>
            </a:r>
          </a:p>
          <a:p>
            <a:r>
              <a:t>Sayı, yazı, resim ve ses için aynı kavramı gösterin: kaydedilmiş bilgi. Resmi bilgisayarın sayılara çevirdiğini ileride anlatacağınızı söyleyin.</a:t>
            </a:r>
          </a:p>
          <a:p>
            <a:r>
              <a:t>EKRANDAKİ ÖRNEK</a:t>
            </a:r>
          </a:p>
          <a:p>
            <a:r>
              <a:t>Veri / Örnek</a:t>
            </a:r>
          </a:p>
          <a:p>
            <a:r>
              <a:t>Sayı / 120 ekmek</a:t>
            </a:r>
          </a:p>
          <a:p>
            <a:r>
              <a:t>Yazı / “Ekmek çok tazeydi.”</a:t>
            </a:r>
          </a:p>
          <a:p>
            <a:r>
              <a:t>Resim / Bir elmanın fotoğrafı</a:t>
            </a:r>
          </a:p>
          <a:p>
            <a:r>
              <a:t>Ses / “Bir ekmek alabilir miyim?”</a:t>
            </a:r>
          </a:p>
          <a:p>
            <a:r>
              <a:t>Sayıdan toplam hesaplanabilir.</a:t>
            </a:r>
          </a:p>
          <a:p>
            <a:r>
              <a:t>Yazıdan memnuniyet anlaşılmaya çalışılır.</a:t>
            </a:r>
          </a:p>
          <a:p>
            <a:r>
              <a:t>Resimden nesne tanınabilir.</a:t>
            </a:r>
          </a:p>
          <a:p>
            <a:endParaRPr/>
          </a:p>
          <a:p>
            <a:r>
              <a:t>SONUÇ</a:t>
            </a:r>
          </a:p>
          <a:p>
            <a:r>
              <a:t>Verinin biçimi, yapılacak işlemi etkiler.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Satır, sütun ve gözlem.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11:15–13:45</a:t>
            </a:r>
          </a:p>
          <a:p>
            <a:endParaRPr/>
          </a:p>
          <a:p>
            <a:r>
              <a:t>ANLATIM</a:t>
            </a:r>
          </a:p>
          <a:p>
            <a:r>
              <a:t>Örnek fiyatlar öğreticidir ve gerçek piyasa verisi değildir. Parmağınızla bir satır ve bir sütun gösterin. A evinin 80 metrekare ve 2 milyon TL olduğunu birlikte okuyun.</a:t>
            </a:r>
          </a:p>
          <a:p>
            <a:r>
              <a:t>EKRANDAKİ ÖRNEK</a:t>
            </a:r>
          </a:p>
          <a:p>
            <a:r>
              <a:t>Ev / Büyüklük / Fiyat</a:t>
            </a:r>
          </a:p>
          <a:p>
            <a:r>
              <a:t>A / 80 m² / 2 milyon TL</a:t>
            </a:r>
          </a:p>
          <a:p>
            <a:r>
              <a:t>B / 100 m² / 2,5 milyon TL</a:t>
            </a:r>
          </a:p>
          <a:p>
            <a:r>
              <a:t>C / 120 m² / 3 milyon TL</a:t>
            </a:r>
          </a:p>
          <a:p>
            <a:r>
              <a:t>A satırı bir evi anlatır.</a:t>
            </a:r>
          </a:p>
          <a:p>
            <a:r>
              <a:t>Büyüklük sütunu her evin alanını gösterir.</a:t>
            </a:r>
          </a:p>
          <a:p>
            <a:endParaRPr/>
          </a:p>
          <a:p>
            <a:r>
              <a:t>SONUÇ</a:t>
            </a:r>
          </a:p>
          <a:p>
            <a:r>
              <a:t>3 ev, yani 3 gözlem var.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Değişken nedir?.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13:45–16:15</a:t>
            </a:r>
          </a:p>
          <a:p>
            <a:endParaRPr/>
          </a:p>
          <a:p>
            <a:r>
              <a:t>ANLATIM</a:t>
            </a:r>
          </a:p>
          <a:p>
            <a:r>
              <a:t>Değişken ile değer farkını özellikle vurgulayın. Değişken tek bir sayı değil, farklı evler için doldurduğumuz bilgi alanıdır.</a:t>
            </a:r>
          </a:p>
          <a:p>
            <a:r>
              <a:t>EKRANDAKİ ÖRNEK</a:t>
            </a:r>
          </a:p>
          <a:p>
            <a:r>
              <a:t>Ev / Büyüklük / Oda</a:t>
            </a:r>
          </a:p>
          <a:p>
            <a:r>
              <a:t>A / 80 m² / 2</a:t>
            </a:r>
          </a:p>
          <a:p>
            <a:r>
              <a:t>B / 100 m² / 3</a:t>
            </a:r>
          </a:p>
          <a:p>
            <a:r>
              <a:t>C / 120 m² / 4</a:t>
            </a:r>
          </a:p>
          <a:p>
            <a:r>
              <a:t>Büyüklük: 80, 100, 120.</a:t>
            </a:r>
          </a:p>
          <a:p>
            <a:r>
              <a:t>Oda sayısı: 2, 3, 4.</a:t>
            </a:r>
          </a:p>
          <a:p>
            <a:r>
              <a:t>İkisi de değişkendir.</a:t>
            </a:r>
          </a:p>
          <a:p>
            <a:endParaRPr/>
          </a:p>
          <a:p>
            <a:r>
              <a:t>SONUÇ</a:t>
            </a:r>
          </a:p>
          <a:p>
            <a:r>
              <a:t>“Büyüklük” değişkenin adı, “80” bir değeridir.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Sayısal ve kategorik değişken.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16:15–18:45</a:t>
            </a:r>
          </a:p>
          <a:p>
            <a:endParaRPr/>
          </a:p>
          <a:p>
            <a:r>
              <a:t>ANLATIM</a:t>
            </a:r>
          </a:p>
          <a:p>
            <a:r>
              <a:t>Posta kodu örneğini sözlü verin. 06000 sayıyla yazılır ama büyüklük değildir. Kodların ortalaması anlamlı olmaz.</a:t>
            </a:r>
          </a:p>
          <a:p>
            <a:r>
              <a:t>EKRANDAKİ ÖRNEK</a:t>
            </a:r>
          </a:p>
          <a:p>
            <a:r>
              <a:t>Bilgi / Değer / Tür</a:t>
            </a:r>
          </a:p>
          <a:p>
            <a:r>
              <a:t>Büyüklük / 100 m² / Sayısal</a:t>
            </a:r>
          </a:p>
          <a:p>
            <a:r>
              <a:t>Oda sayısı / 3 / Sayısal</a:t>
            </a:r>
          </a:p>
          <a:p>
            <a:r>
              <a:t>Isınma / Doğalgaz / Kategorik</a:t>
            </a:r>
          </a:p>
          <a:p>
            <a:r>
              <a:t>İlçe / Çankaya / Kategorik</a:t>
            </a:r>
          </a:p>
          <a:p>
            <a:r>
              <a:t>100 ile 80 arasındaki farkı hesaplarız.</a:t>
            </a:r>
          </a:p>
          <a:p>
            <a:r>
              <a:t>İlçe adlarını toplayıp ortalama alamayız.</a:t>
            </a:r>
          </a:p>
          <a:p>
            <a:endParaRPr/>
          </a:p>
          <a:p>
            <a:r>
              <a:t>SONUÇ</a:t>
            </a:r>
          </a:p>
          <a:p>
            <a:r>
              <a:t>Bir sayı ile yazılan her bilgi, miktar değildir.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Bağımsız ve bağımlı değişken.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18:45–21:15</a:t>
            </a:r>
          </a:p>
          <a:p>
            <a:endParaRPr/>
          </a:p>
          <a:p>
            <a:r>
              <a:t>ANLATIM</a:t>
            </a:r>
          </a:p>
          <a:p>
            <a:r>
              <a:t>Bu sunumun en önemli ayrımlarından biridir. X girdileri, y bağımlı değişkeni gösterir. Bağımsız adı, girdilerin birbiriyle ilişkisiz olduğu anlamına gelmez. Tahmin ilişkisi tek başına neden sonuç kanıtlamaz. Önce Türkçe isimleri öğretin, sonra X ve y harflerini söyleyin.</a:t>
            </a:r>
          </a:p>
          <a:p>
            <a:r>
              <a:t>EKRANDAKİ ÖRNEK</a:t>
            </a:r>
          </a:p>
          <a:p>
            <a:r>
              <a:t>Bağımsız: m² / Bağımsız: oda / Bağımlı: fiyat</a:t>
            </a:r>
          </a:p>
          <a:p>
            <a:r>
              <a:t>80 / 2 / 2 milyon TL</a:t>
            </a:r>
          </a:p>
          <a:p>
            <a:r>
              <a:t>100 / 3 / 2,5 milyon TL</a:t>
            </a:r>
          </a:p>
          <a:p>
            <a:r>
              <a:t>120 / 4 / 3 milyon TL</a:t>
            </a:r>
          </a:p>
          <a:p>
            <a:r>
              <a:t>Soru: Bu ev kaç TL eder?</a:t>
            </a:r>
          </a:p>
          <a:p>
            <a:r>
              <a:t>Girdiler: Büyüklük ve oda sayısı.</a:t>
            </a:r>
          </a:p>
          <a:p>
            <a:r>
              <a:t>Sonuç: Ev fiyatı.</a:t>
            </a:r>
          </a:p>
          <a:p>
            <a:endParaRPr/>
          </a:p>
          <a:p>
            <a:r>
              <a:t>SONUÇ</a:t>
            </a:r>
          </a:p>
          <a:p>
            <a:r>
              <a:t>Bu örnekte bağımlı değişken = hedef değişken = fiyat.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Bağımlı değişken neye göre seçilir?.</a:t>
            </a:r>
          </a:p>
          <a:p>
            <a:endParaRPr/>
          </a:p>
          <a:p>
            <a:r>
              <a:t>KAYNAK</a:t>
            </a:r>
          </a:p>
          <a:p>
            <a:r>
              <a:t>[S2] Denetimli öğrenme ve bağımlı değişken</a:t>
            </a:r>
          </a:p>
          <a:p>
            <a:r>
              <a:t>https://scikit-learn.org/stable/supervised_learning.html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21:15–23:45</a:t>
            </a:r>
          </a:p>
          <a:p>
            <a:endParaRPr/>
          </a:p>
          <a:p>
            <a:r>
              <a:t>ANLATIM</a:t>
            </a:r>
          </a:p>
          <a:p>
            <a:r>
              <a:t>Bağımlı değişken en yüksek korelasyona sahip sütun diye otomatik seçilmez. Amacımız belirler. Ev fiyatını tahmin ediyorsak fiyat sonuçtur. Ev büyüklüğünü tahmin etmek isteyen farklı bir çalışmada sonuç büyüklük olabilir.</a:t>
            </a:r>
          </a:p>
          <a:p>
            <a:r>
              <a:t>EKRANDAKİ ÖRNEK</a:t>
            </a:r>
          </a:p>
          <a:p>
            <a:r>
              <a:t>Sorunuz / Bağımlı değişken</a:t>
            </a:r>
          </a:p>
          <a:p>
            <a:r>
              <a:t>Ev kaç TL eder? / Ev fiyatı</a:t>
            </a:r>
          </a:p>
          <a:p>
            <a:r>
              <a:t>Yarın kaç ekmek satılır? / Satılan ekmek sayısı</a:t>
            </a:r>
          </a:p>
          <a:p>
            <a:r>
              <a:t>Bu meyve nedir? / Elma / portakal</a:t>
            </a:r>
          </a:p>
          <a:p>
            <a:r>
              <a:t>E-posta istenmeyen mi? / Evet / hayır</a:t>
            </a:r>
          </a:p>
          <a:p>
            <a:r>
              <a:t>Algoritmayı seçmeden önce</a:t>
            </a:r>
          </a:p>
          <a:p>
            <a:r>
              <a:t>“Tam olarak neyi tahmin edeceğim?”</a:t>
            </a:r>
          </a:p>
          <a:p>
            <a:r>
              <a:t>sorusunu cevaplarız.</a:t>
            </a:r>
          </a:p>
          <a:p>
            <a:endParaRPr/>
          </a:p>
          <a:p>
            <a:r>
              <a:t>SONUÇ</a:t>
            </a:r>
          </a:p>
          <a:p>
            <a:r>
              <a:t>Aynı veriyle farklı sorular, farklı bağımlı değişkenler seçilebilir.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Bağımlı değişkenin açık tanımı.</a:t>
            </a:r>
          </a:p>
          <a:p>
            <a:endParaRPr/>
          </a:p>
          <a:p>
            <a:r>
              <a:t>KAYNAK</a:t>
            </a:r>
          </a:p>
          <a:p>
            <a:r>
              <a:t>[S2] Denetimli öğrenme ve bağımlı değişken</a:t>
            </a:r>
          </a:p>
          <a:p>
            <a:r>
              <a:t>https://scikit-learn.org/stable/supervised_learning.html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23:45–26:15</a:t>
            </a:r>
          </a:p>
          <a:p>
            <a:endParaRPr/>
          </a:p>
          <a:p>
            <a:r>
              <a:t>ANLATIM</a:t>
            </a:r>
          </a:p>
          <a:p>
            <a:r>
              <a:t>7 gün burada yalnız örnek eşiktir. İşin sahibi hangi gecikmenin anlamlı olduğuna karar verir. İlan fiyatı ile gerçekleşen satış fiyatının farklı hedefler olduğunu açıklayın.</a:t>
            </a:r>
          </a:p>
          <a:p>
            <a:r>
              <a:t>EKRANDAKİ ÖRNEK</a:t>
            </a:r>
          </a:p>
          <a:p>
            <a:r>
              <a:t>Belirsiz ifade / Açık tanım</a:t>
            </a:r>
          </a:p>
          <a:p>
            <a:r>
              <a:t>“Satış” / Yarın satılan ekmek adedi</a:t>
            </a:r>
          </a:p>
          <a:p>
            <a:r>
              <a:t>“Fiyat” / Satışın gerçekleştiği TL tutarı</a:t>
            </a:r>
          </a:p>
          <a:p>
            <a:r>
              <a:t>“Gecikme” / 7 günü aşarsa evet</a:t>
            </a:r>
          </a:p>
          <a:p>
            <a:r>
              <a:t>“Başarı” / Sınav puanı: 0–100</a:t>
            </a:r>
          </a:p>
          <a:p>
            <a:r>
              <a:t>Ekmek adedi ile satış geliri farklıdır.</a:t>
            </a:r>
          </a:p>
          <a:p>
            <a:r>
              <a:t>100 ekmek ve 1.000 TL aynı değişken değildir.</a:t>
            </a:r>
          </a:p>
          <a:p>
            <a:endParaRPr/>
          </a:p>
          <a:p>
            <a:r>
              <a:t>SONUÇ</a:t>
            </a:r>
          </a:p>
          <a:p>
            <a:r>
              <a:t>Sonucun adı, birimi ve zamanı belli olmalı.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Gerçek değer ve tahmin.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26:15–28:45</a:t>
            </a:r>
          </a:p>
          <a:p>
            <a:endParaRPr/>
          </a:p>
          <a:p>
            <a:r>
              <a:t>ANLATIM</a:t>
            </a:r>
          </a:p>
          <a:p>
            <a:r>
              <a:t>Tahmin ile gerçeği farklı renkte gösterin. Modelin cevabının ölçülmüş gerçek olmadığını vurgulayın. y gerçek, y şapka tahmin olarak adlandırılabilir ama sembol ezberletmeyin.</a:t>
            </a:r>
          </a:p>
          <a:p>
            <a:r>
              <a:t>EKRANDAKİ ÖRNEK</a:t>
            </a:r>
          </a:p>
          <a:p>
            <a:r>
              <a:t>Ev / Gerçek fiyat / Model tahmini</a:t>
            </a:r>
          </a:p>
          <a:p>
            <a:r>
              <a:t>Yeni ev / 2,8 milyon TL / 2,6 milyon TL</a:t>
            </a:r>
          </a:p>
          <a:p>
            <a:r>
              <a:t>Farkı hesaplayalım:</a:t>
            </a:r>
          </a:p>
          <a:p>
            <a:r>
              <a:t>2,8 − 2,6 = 0,2 milyon TL.</a:t>
            </a:r>
          </a:p>
          <a:p>
            <a:r>
              <a:t>0,2 milyon = 200.000 TL.</a:t>
            </a:r>
          </a:p>
          <a:p>
            <a:endParaRPr/>
          </a:p>
          <a:p>
            <a:r>
              <a:t>SONUÇ</a:t>
            </a:r>
          </a:p>
          <a:p>
            <a:r>
              <a:t>Model bu evde 200.000 TL düşük tahmin yaptı.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Eğitimde sonuç bilinir, kullanımda aranır.</a:t>
            </a:r>
          </a:p>
          <a:p>
            <a:endParaRPr/>
          </a:p>
          <a:p>
            <a:r>
              <a:t>KAYNAK</a:t>
            </a:r>
          </a:p>
          <a:p>
            <a:r>
              <a:t>[S2] Denetimli öğrenme ve bağımlı değişken</a:t>
            </a:r>
          </a:p>
          <a:p>
            <a:r>
              <a:t>https://scikit-learn.org/stable/supervised_learning.html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28:45–31:15</a:t>
            </a:r>
          </a:p>
          <a:p>
            <a:endParaRPr/>
          </a:p>
          <a:p>
            <a:r>
              <a:t>ANLATIM</a:t>
            </a:r>
          </a:p>
          <a:p>
            <a:r>
              <a:t>Bu küçük tabloda her metrekare 25 bin TL olacak biçimde öğretici ilişki kurduk. Gerçek evlerde konum, yaş ve çok sayıda etken fiyatı değiştirir. Üç satır gerçek sistem kurmak için yeterli değildir.</a:t>
            </a:r>
          </a:p>
          <a:p>
            <a:r>
              <a:t>EKRANDAKİ ÖRNEK</a:t>
            </a:r>
          </a:p>
          <a:p>
            <a:r>
              <a:t>Ev / Büyüklük / Fiyat</a:t>
            </a:r>
          </a:p>
          <a:p>
            <a:r>
              <a:t>Eski A / 80 m² / 2 milyon TL</a:t>
            </a:r>
          </a:p>
          <a:p>
            <a:r>
              <a:t>Eski B / 100 m² / 2,5 milyon TL</a:t>
            </a:r>
          </a:p>
          <a:p>
            <a:r>
              <a:t>Eski C / 120 m² / 3 milyon TL</a:t>
            </a:r>
          </a:p>
          <a:p>
            <a:r>
              <a:t>Yeni D / 110 m² / ?</a:t>
            </a:r>
          </a:p>
          <a:p>
            <a:r>
              <a:t>Model eski evlerden ilişki öğrenir.</a:t>
            </a:r>
          </a:p>
          <a:p>
            <a:r>
              <a:t>Yeni evin büyüklüğüne bakar.</a:t>
            </a:r>
          </a:p>
          <a:p>
            <a:r>
              <a:t>Fiyat için bir tahmin üretir.</a:t>
            </a:r>
          </a:p>
          <a:p>
            <a:endParaRPr/>
          </a:p>
          <a:p>
            <a:r>
              <a:t>SONUÇ</a:t>
            </a:r>
          </a:p>
          <a:p>
            <a:r>
              <a:t>Yeni ev için örnek tahmin: 2,75 milyon TL.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Birlikte düşünelim: Bağımlı değişken.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3:45 dakika:saniye</a:t>
            </a:r>
          </a:p>
          <a:p>
            <a:r>
              <a:t>NET EĞİTİM: 31:15–35:00</a:t>
            </a:r>
          </a:p>
          <a:p>
            <a:endParaRPr/>
          </a:p>
          <a:p>
            <a:r>
              <a:t>ANLATIM</a:t>
            </a:r>
          </a:p>
          <a:p>
            <a:r>
              <a:t>Soruyu okuyun. 30 saniye düşünme süresi verin. İki kişiden gerekçe isteyin. Doğru yanıt: B. Sınav puanı. Tahmin etmek istediğimiz sonuç puandır. Çalışma süresi ise girdi, yani bağımsız değişkendir.</a:t>
            </a:r>
          </a:p>
          <a:p>
            <a:r>
              <a:t>EKRANDAKİ ÖRNEK</a:t>
            </a:r>
          </a:p>
          <a:p>
            <a:r>
              <a:t>A. Çalışma süresi</a:t>
            </a:r>
          </a:p>
          <a:p>
            <a:r>
              <a:t>B. Sınav puanı</a:t>
            </a:r>
          </a:p>
          <a:p>
            <a:r>
              <a:t>C. Öğrencinin adı</a:t>
            </a:r>
          </a:p>
          <a:p>
            <a:endParaRPr/>
          </a:p>
          <a:p>
            <a:endParaRPr/>
          </a:p>
          <a:p>
            <a:r>
              <a:t>SONUÇ</a:t>
            </a:r>
          </a:p>
          <a:p>
            <a:r>
              <a:t>Önce düşünelim. Cevap bir sonraki slaytta.</a:t>
            </a:r>
          </a:p>
          <a:p>
            <a:endParaRPr/>
          </a:p>
          <a:p>
            <a:r>
              <a:t>KISA KONTROL</a:t>
            </a:r>
          </a:p>
          <a:p>
            <a:r>
              <a:t>Cevabı gerekçesiyle dinleyin.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Cevap ve açıklama.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35:00–37:30</a:t>
            </a:r>
          </a:p>
          <a:p>
            <a:endParaRPr/>
          </a:p>
          <a:p>
            <a:r>
              <a:t>ANLATIM</a:t>
            </a:r>
          </a:p>
          <a:p>
            <a:r>
              <a:t>Önce cevabı söyleyin, ardından gerekçeyi okuyun. Tahmin etmek istediğimiz sonuç puandır. Çalışma süresi ise girdi, yani bağımsız değişkendir.</a:t>
            </a:r>
          </a:p>
          <a:p>
            <a:r>
              <a:t>EKRANDAKİ ÖRNEK</a:t>
            </a:r>
          </a:p>
          <a:p>
            <a:r>
              <a:t>Bir öğrencinin çalışma süresinden sınav puanını tahmin ediyoruz. Bağımlı değişken hangisi?</a:t>
            </a:r>
          </a:p>
          <a:p>
            <a:r>
              <a:t>Tahmin etmek istediğimiz sonuç puandır. Çalışma süresi ise girdi, yani bağımsız değişkendir.</a:t>
            </a:r>
          </a:p>
          <a:p>
            <a:endParaRPr/>
          </a:p>
          <a:p>
            <a:r>
              <a:t>SONUÇ</a:t>
            </a:r>
          </a:p>
          <a:p>
            <a:r>
              <a:t>B. Sınav puanı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Eksik veri.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37:30–40:00</a:t>
            </a:r>
          </a:p>
          <a:p>
            <a:endParaRPr/>
          </a:p>
          <a:p>
            <a:r>
              <a:t>ANLATIM</a:t>
            </a:r>
          </a:p>
          <a:p>
            <a:r>
              <a:t>Eksik bilgiyi kaynaktan tamamlama, eksiklik işareti koyma veya uygun bir değerle doldurma seçeneklerini söyleyin. Her eksik değer otomatik silinmez.</a:t>
            </a:r>
          </a:p>
          <a:p>
            <a:r>
              <a:t>EKRANDAKİ ÖRNEK</a:t>
            </a:r>
          </a:p>
          <a:p>
            <a:r>
              <a:t>Ev / Büyüklük / Oda</a:t>
            </a:r>
          </a:p>
          <a:p>
            <a:r>
              <a:t>A / 80 m² / 2</a:t>
            </a:r>
          </a:p>
          <a:p>
            <a:r>
              <a:t>B / Bilinmiyor / 3</a:t>
            </a:r>
          </a:p>
          <a:p>
            <a:r>
              <a:t>C / 120 m² / 4</a:t>
            </a:r>
          </a:p>
          <a:p>
            <a:r>
              <a:t>B evinin alanı ölçülmemiş.</a:t>
            </a:r>
          </a:p>
          <a:p>
            <a:r>
              <a:t>“Bilinmiyor” yerine 0 yazarsak</a:t>
            </a:r>
          </a:p>
          <a:p>
            <a:r>
              <a:t>0 m² büyüklüğünde ev varmış gibi görünür.</a:t>
            </a:r>
          </a:p>
          <a:p>
            <a:endParaRPr/>
          </a:p>
          <a:p>
            <a:r>
              <a:t>SONUÇ</a:t>
            </a:r>
          </a:p>
          <a:p>
            <a:r>
              <a:t>Eksik bilgi ile sıfır aynı anlama gelmez.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Hatalı ve tutarsız veri.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40:00–42:30</a:t>
            </a:r>
          </a:p>
          <a:p>
            <a:endParaRPr/>
          </a:p>
          <a:p>
            <a:r>
              <a:t>ANLATIM</a:t>
            </a:r>
          </a:p>
          <a:p>
            <a:r>
              <a:t>Bir metrekare 10 bin santimetrekaredir. Bir milyon santimetrekare 100 metrekare eder. Olağan dışı değeri doğrudan silmek yerine doğrulama gerektiğini anlatın.</a:t>
            </a:r>
          </a:p>
          <a:p>
            <a:r>
              <a:t>EKRANDAKİ ÖRNEK</a:t>
            </a:r>
          </a:p>
          <a:p>
            <a:r>
              <a:t>Kayıt / Yazılan / Doğru okuma</a:t>
            </a:r>
          </a:p>
          <a:p>
            <a:r>
              <a:t>A / 100 m² / 100 m²</a:t>
            </a:r>
          </a:p>
          <a:p>
            <a:r>
              <a:t>B / 1.000.000 cm² / 100 m²</a:t>
            </a:r>
          </a:p>
          <a:p>
            <a:r>
              <a:t>C / −80 m² / Kontrol gerekli</a:t>
            </a:r>
          </a:p>
          <a:p>
            <a:r>
              <a:t>A ve B aynı büyüklüktedir.</a:t>
            </a:r>
          </a:p>
          <a:p>
            <a:r>
              <a:t>Önce birimleri eşitleriz.</a:t>
            </a:r>
          </a:p>
          <a:p>
            <a:r>
              <a:t>Negatif ev alanını kaynaktan kontrol ederiz.</a:t>
            </a:r>
          </a:p>
          <a:p>
            <a:endParaRPr/>
          </a:p>
          <a:p>
            <a:r>
              <a:t>SONUÇ</a:t>
            </a:r>
          </a:p>
          <a:p>
            <a:r>
              <a:t>Temiz veri: Aynı birim ve doğrulanmış değerler.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Verinin kimi temsil ettiği.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2:30 dakika:saniye</a:t>
            </a:r>
          </a:p>
          <a:p>
            <a:r>
              <a:t>NET EĞİTİM: 42:30–45:00</a:t>
            </a:r>
          </a:p>
          <a:p>
            <a:endParaRPr/>
          </a:p>
          <a:p>
            <a:r>
              <a:t>ANLATIM</a:t>
            </a:r>
          </a:p>
          <a:p>
            <a:r>
              <a:t>Veri miktarı ve çeşitliliği arasındaki farkı açıklayın. Bu bir kesin hata iddiası değil, değerlendirilmesi gereken genelleme riskidir.</a:t>
            </a:r>
          </a:p>
          <a:p>
            <a:r>
              <a:t>EKRANDAKİ ÖRNEK</a:t>
            </a:r>
          </a:p>
          <a:p>
            <a:r>
              <a:t>Eğitim verisi:</a:t>
            </a:r>
          </a:p>
          <a:p>
            <a:r>
              <a:t>100 apartman dairesi.</a:t>
            </a:r>
          </a:p>
          <a:p>
            <a:r>
              <a:t>Hiç müstakil ev yok.</a:t>
            </a:r>
          </a:p>
          <a:p>
            <a:r>
              <a:t>Yeni soru:</a:t>
            </a:r>
          </a:p>
          <a:p>
            <a:r>
              <a:t>Bahçeli, 300 m² müstakil ev kaç TL?</a:t>
            </a:r>
          </a:p>
          <a:p>
            <a:r>
              <a:t>Bu tür ev eğitimde görülmedi.</a:t>
            </a:r>
          </a:p>
          <a:p>
            <a:endParaRPr/>
          </a:p>
          <a:p>
            <a:r>
              <a:t>SONUÇ</a:t>
            </a:r>
          </a:p>
          <a:p>
            <a:r>
              <a:t>Daha çok daire eklemek, müstakil ev eksikliğini kapatmaz.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Veri bilimi nedir?.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45:00–47:12</a:t>
            </a:r>
          </a:p>
          <a:p>
            <a:endParaRPr/>
          </a:p>
          <a:p>
            <a:r>
              <a:t>ANLATIM</a:t>
            </a:r>
          </a:p>
          <a:p>
            <a:r>
              <a:t>Veri biliminin yalnız model kurmak olmadığını açıklayın. Veri toplamak, temizlemek, hesaplamak, yorumlamak ve sonuç aktarmak da bu işin parçalarıdır.</a:t>
            </a:r>
          </a:p>
          <a:p>
            <a:r>
              <a:t>EKRANDAKİ ÖRNEK</a:t>
            </a:r>
          </a:p>
          <a:p>
            <a:r>
              <a:t>Soru: Hangi gün daha çok satış var?</a:t>
            </a:r>
          </a:p>
          <a:p>
            <a:r>
              <a:t>Cuma: 80 ekmek.</a:t>
            </a:r>
          </a:p>
          <a:p>
            <a:r>
              <a:t>Cumartesi: 120 ekmek.</a:t>
            </a:r>
          </a:p>
          <a:p>
            <a:r>
              <a:t>Farkı hesaplarız:</a:t>
            </a:r>
          </a:p>
          <a:p>
            <a:r>
              <a:t>120 − 80 = 40 ekmek.</a:t>
            </a:r>
          </a:p>
          <a:p>
            <a:r>
              <a:t>Cumartesi 40 ekmek fazla satılmış.</a:t>
            </a:r>
          </a:p>
          <a:p>
            <a:endParaRPr/>
          </a:p>
          <a:p>
            <a:r>
              <a:t>SONUÇ</a:t>
            </a:r>
          </a:p>
          <a:p>
            <a:r>
              <a:t>Örnek sonuç: Bu kayıtlarda cumartesi satış daha yüksek.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Grafik ne işe yarar?.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2:11 dakika:saniye</a:t>
            </a:r>
          </a:p>
          <a:p>
            <a:r>
              <a:t>NET EĞİTİM: 47:12–49:23</a:t>
            </a:r>
          </a:p>
          <a:p>
            <a:endParaRPr/>
          </a:p>
          <a:p>
            <a:r>
              <a:t>ANLATIM</a:t>
            </a:r>
          </a:p>
          <a:p>
            <a:r>
              <a:t>Grafiğin dikey ekseninin adet olduğunu söyleyin. Bu küçük örnekten her çarşamba daha çok satış olacağı sonucu çıkarılamaz. Yalnız bu kayıtlar karşılaştırılıyor.</a:t>
            </a:r>
          </a:p>
          <a:p>
            <a:r>
              <a:t>EKRANDAKİ ÖRNEK</a:t>
            </a:r>
          </a:p>
          <a:p>
            <a:r>
              <a:t>{"categories":["Pzt","Sal","Çar","Per","Cum"],"values":[80,100,120,90,110],"name":"Satılan ekmek (adet)"}</a:t>
            </a:r>
          </a:p>
          <a:p>
            <a:r>
              <a:t>En düşük: Pazartesi 80.</a:t>
            </a:r>
          </a:p>
          <a:p>
            <a:r>
              <a:t>En yüksek: Çarşamba 120.</a:t>
            </a:r>
          </a:p>
          <a:p>
            <a:r>
              <a:t>Fark: 40 ekmek.</a:t>
            </a:r>
          </a:p>
          <a:p>
            <a:endParaRPr/>
          </a:p>
          <a:p>
            <a:r>
              <a:t>SONUÇ</a:t>
            </a:r>
          </a:p>
          <a:p>
            <a:r>
              <a:t>Bu 5 gün içinde en çok satış çarşamba günü.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Ortalama.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49:23–51:35</a:t>
            </a:r>
          </a:p>
          <a:p>
            <a:endParaRPr/>
          </a:p>
          <a:p>
            <a:r>
              <a:t>ANLATIM</a:t>
            </a:r>
          </a:p>
          <a:p>
            <a:r>
              <a:t>Hesabı birlikte okuyun. Ortalamanın gerçekte her gün 100 satıldığı anlamına gelmediğini söyleyin. Bir sayı ile birkaç günü özetliyoruz.</a:t>
            </a:r>
          </a:p>
          <a:p>
            <a:r>
              <a:t>EKRANDAKİ ÖRNEK</a:t>
            </a:r>
          </a:p>
          <a:p>
            <a:r>
              <a:t>Satışlar: 80, 100, 120 ekmek.</a:t>
            </a:r>
          </a:p>
          <a:p>
            <a:r>
              <a:t>3 gün var.</a:t>
            </a:r>
          </a:p>
          <a:p>
            <a:r>
              <a:t>Toplam: 80 + 100 + 120 = 300</a:t>
            </a:r>
          </a:p>
          <a:p>
            <a:r>
              <a:t>Ortalama: 300 ÷ 3 = 100</a:t>
            </a:r>
          </a:p>
          <a:p>
            <a:endParaRPr/>
          </a:p>
          <a:p>
            <a:r>
              <a:t>SONUÇ</a:t>
            </a:r>
          </a:p>
          <a:p>
            <a:r>
              <a:t>Günlük ortalama satış = 100 ekmek.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Medyan: Ortadaki değer.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51:35–53:47</a:t>
            </a:r>
          </a:p>
          <a:p>
            <a:endParaRPr/>
          </a:p>
          <a:p>
            <a:r>
              <a:t>ANLATIM</a:t>
            </a:r>
          </a:p>
          <a:p>
            <a:r>
              <a:t>26 dakikalık uzun işlemin ortalamayı yukarı çektiğini gösterin. Medyan bu örnekte tipik süreyi farklı özetliyor. Hiçbiri her durumda en doğru ölçü değildir.</a:t>
            </a:r>
          </a:p>
          <a:p>
            <a:r>
              <a:t>EKRANDAKİ ÖRNEK</a:t>
            </a:r>
          </a:p>
          <a:p>
            <a:r>
              <a:t>Süreler: 2, 3, 4, 5, 26 dakika.</a:t>
            </a:r>
          </a:p>
          <a:p>
            <a:r>
              <a:t>Sıralı listede 5 değer var.</a:t>
            </a:r>
          </a:p>
          <a:p>
            <a:r>
              <a:t>Ortadaki, yani 3. değer: 4.</a:t>
            </a:r>
          </a:p>
          <a:p>
            <a:r>
              <a:t>Ortalama: 40 ÷ 5 = 8.</a:t>
            </a:r>
          </a:p>
          <a:p>
            <a:endParaRPr/>
          </a:p>
          <a:p>
            <a:r>
              <a:t>SONUÇ</a:t>
            </a:r>
          </a:p>
          <a:p>
            <a:r>
              <a:t>Medyan 4 dakika, ortalama 8 dakika.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Çift sayıda veride medyan.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53:47–55:59</a:t>
            </a:r>
          </a:p>
          <a:p>
            <a:endParaRPr/>
          </a:p>
          <a:p>
            <a:r>
              <a:t>ANLATIM</a:t>
            </a:r>
          </a:p>
          <a:p>
            <a:r>
              <a:t>Medyanın veri içinde birebir bulunmak zorunda olmadığını belirtin. Dört işlemin hiçbirisi 5 dakika sürmediği halde medyan 5 olabilir.</a:t>
            </a:r>
          </a:p>
          <a:p>
            <a:r>
              <a:t>EKRANDAKİ ÖRNEK</a:t>
            </a:r>
          </a:p>
          <a:p>
            <a:r>
              <a:t>Sıralı süreler: 2, 4, 6, 20 dakika.</a:t>
            </a:r>
          </a:p>
          <a:p>
            <a:r>
              <a:t>Ortada 4 ve 6 var.</a:t>
            </a:r>
          </a:p>
          <a:p>
            <a:r>
              <a:t>Medyan: (4 + 6) ÷ 2 = 5</a:t>
            </a:r>
          </a:p>
          <a:p>
            <a:r>
              <a:t>Ortalama: 32 ÷ 4 = 8</a:t>
            </a:r>
          </a:p>
          <a:p>
            <a:endParaRPr/>
          </a:p>
          <a:p>
            <a:r>
              <a:t>SONUÇ</a:t>
            </a:r>
          </a:p>
          <a:p>
            <a:r>
              <a:t>Bu veri için medyan = 5 dakika.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Mod: En sık görülen değer.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2:11 dakika:saniye</a:t>
            </a:r>
          </a:p>
          <a:p>
            <a:r>
              <a:t>NET EĞİTİM: 55:59–58:10</a:t>
            </a:r>
          </a:p>
          <a:p>
            <a:endParaRPr/>
          </a:p>
          <a:p>
            <a:r>
              <a:t>ANLATIM</a:t>
            </a:r>
          </a:p>
          <a:p>
            <a:r>
              <a:t>Kategorilerde ortalama hesaplamanın uygun olmadığını, modun kullanılabildiğini anlatın. İki değer aynı sıklıkta en çok tekrarlanıyorsa birden fazla mod bulunabilir.</a:t>
            </a:r>
          </a:p>
          <a:p>
            <a:r>
              <a:t>EKRANDAKİ ÖRNEK</a:t>
            </a:r>
          </a:p>
          <a:p>
            <a:r>
              <a:t>Satılan bedenler:</a:t>
            </a:r>
          </a:p>
          <a:p>
            <a:r>
              <a:t>S, M, M, L, M.</a:t>
            </a:r>
          </a:p>
          <a:p>
            <a:r>
              <a:t>S: 1 kez</a:t>
            </a:r>
          </a:p>
          <a:p>
            <a:r>
              <a:t>M: 3 kez</a:t>
            </a:r>
          </a:p>
          <a:p>
            <a:r>
              <a:t>L: 1 kez</a:t>
            </a:r>
          </a:p>
          <a:p>
            <a:endParaRPr/>
          </a:p>
          <a:p>
            <a:r>
              <a:t>SONUÇ</a:t>
            </a:r>
          </a:p>
          <a:p>
            <a:r>
              <a:t>Mod = M bedeni.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En küçük, en büyük ve açıklık.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58:10–60:22</a:t>
            </a:r>
          </a:p>
          <a:p>
            <a:endParaRPr/>
          </a:p>
          <a:p>
            <a:r>
              <a:t>ANLATIM</a:t>
            </a:r>
          </a:p>
          <a:p>
            <a:r>
              <a:t>Açıklığın yalnız iki uç değeri kullandığını söyleyin. Aradaki değerlerin dağılımını anlamak için standart sapmaya geçin.</a:t>
            </a:r>
          </a:p>
          <a:p>
            <a:r>
              <a:t>EKRANDAKİ ÖRNEK</a:t>
            </a:r>
          </a:p>
          <a:p>
            <a:r>
              <a:t>Süreler: 2, 4, 6 dakika.</a:t>
            </a:r>
          </a:p>
          <a:p>
            <a:r>
              <a:t>En küçük: 2</a:t>
            </a:r>
          </a:p>
          <a:p>
            <a:r>
              <a:t>En büyük: 6</a:t>
            </a:r>
          </a:p>
          <a:p>
            <a:r>
              <a:t>Açıklık: 6 − 2 = 4</a:t>
            </a:r>
          </a:p>
          <a:p>
            <a:endParaRPr/>
          </a:p>
          <a:p>
            <a:r>
              <a:t>SONUÇ</a:t>
            </a:r>
          </a:p>
          <a:p>
            <a:r>
              <a:t>İşlem süreleri 4 dakikalık bir aralığa yayılıyor.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Standart sapma ne anlatır?.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60:22–62:34</a:t>
            </a:r>
          </a:p>
          <a:p>
            <a:endParaRPr/>
          </a:p>
          <a:p>
            <a:r>
              <a:t>ANLATIM</a:t>
            </a:r>
          </a:p>
          <a:p>
            <a:r>
              <a:t>Önce sezgiyi verin. Standart sapmanın birimi veriyle aynıdır: süre dakika ise standart sapma da dakikadır. Sonraki sayfada çok küçük bir örneği hesaplayacağız.</a:t>
            </a:r>
          </a:p>
          <a:p>
            <a:r>
              <a:t>EKRANDAKİ ÖRNEK</a:t>
            </a:r>
          </a:p>
          <a:p>
            <a:r>
              <a:t>Grup / Değerler / Ortalama</a:t>
            </a:r>
          </a:p>
          <a:p>
            <a:r>
              <a:t>A / 4, 4, 4 / 4</a:t>
            </a:r>
          </a:p>
          <a:p>
            <a:r>
              <a:t>B / 2, 4, 6 / 4</a:t>
            </a:r>
          </a:p>
          <a:p>
            <a:r>
              <a:t>A grubunda hiç değişim yok.</a:t>
            </a:r>
          </a:p>
          <a:p>
            <a:r>
              <a:t>B grubunda değerler ortalamadan uzaklaşıyor.</a:t>
            </a:r>
          </a:p>
          <a:p>
            <a:endParaRPr/>
          </a:p>
          <a:p>
            <a:r>
              <a:t>SONUÇ</a:t>
            </a:r>
          </a:p>
          <a:p>
            <a:r>
              <a:t>Ortalama aynı olsa da B daha değişkendir.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Varyans ve standart sapma hesabı.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2:11 dakika:saniye</a:t>
            </a:r>
          </a:p>
          <a:p>
            <a:r>
              <a:t>NET EĞİTİM: 62:34–64:45</a:t>
            </a:r>
          </a:p>
          <a:p>
            <a:endParaRPr/>
          </a:p>
          <a:p>
            <a:r>
              <a:t>ANLATIM</a:t>
            </a:r>
          </a:p>
          <a:p>
            <a:r>
              <a:t>Bu slaytta üç değeri bütün grup kabul edip 3’e böldük. Bir evrenden alınmış örneklem için örneklem varyansı hesaplanırken n−1 kullanılır: 8÷2=4, örneklem standart sapması 2 olur. İki tanımı karıştırmayın. Katılımcıya önce farkların niçin karesini aldığımızı sorun: eksi ve artılar birbirini götürmesin.</a:t>
            </a:r>
          </a:p>
          <a:p>
            <a:r>
              <a:t>EKRANDAKİ ÖRNEK</a:t>
            </a:r>
          </a:p>
          <a:p>
            <a:r>
              <a:t>Değer / 4’ten farkı / Farkın karesi</a:t>
            </a:r>
          </a:p>
          <a:p>
            <a:r>
              <a:t>2 / −2 / 4</a:t>
            </a:r>
          </a:p>
          <a:p>
            <a:r>
              <a:t>4 / 0 / 0</a:t>
            </a:r>
          </a:p>
          <a:p>
            <a:r>
              <a:t>6 / 2 / 4</a:t>
            </a:r>
          </a:p>
          <a:p>
            <a:r>
              <a:t>Varyans: (4 + 0 + 4) ÷ 3 = 2,67</a:t>
            </a:r>
          </a:p>
          <a:p>
            <a:r>
              <a:t>Standart sapma: √2,67 ≈ 1,63</a:t>
            </a:r>
          </a:p>
          <a:p>
            <a:endParaRPr/>
          </a:p>
          <a:p>
            <a:r>
              <a:t>SONUÇ</a:t>
            </a:r>
          </a:p>
          <a:p>
            <a:r>
              <a:t>Bu üç değerin standart sapması ≈ 1,63.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Birlikte düşünelim: Ortalama yeterli mi?.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3:18 dakika:saniye</a:t>
            </a:r>
          </a:p>
          <a:p>
            <a:r>
              <a:t>NET EĞİTİM: 64:45–68:03</a:t>
            </a:r>
          </a:p>
          <a:p>
            <a:endParaRPr/>
          </a:p>
          <a:p>
            <a:r>
              <a:t>ANLATIM</a:t>
            </a:r>
          </a:p>
          <a:p>
            <a:r>
              <a:t>Soruyu okuyun. 30 saniye düşünme süresi verin. İki kişiden gerekçe isteyin. Doğru yanıt: B. B grubu. İkisinin ortalaması 10’dur. A’da bütün değerler aynı, B’de ise 5 ile 15 arasında değişim vardır.</a:t>
            </a:r>
          </a:p>
          <a:p>
            <a:r>
              <a:t>EKRANDAKİ ÖRNEK</a:t>
            </a:r>
          </a:p>
          <a:p>
            <a:r>
              <a:t>A. A grubu</a:t>
            </a:r>
          </a:p>
          <a:p>
            <a:r>
              <a:t>B. B grubu</a:t>
            </a:r>
          </a:p>
          <a:p>
            <a:r>
              <a:t>C. Ortalamalar eşit, değişim de eşit</a:t>
            </a:r>
          </a:p>
          <a:p>
            <a:endParaRPr/>
          </a:p>
          <a:p>
            <a:endParaRPr/>
          </a:p>
          <a:p>
            <a:r>
              <a:t>SONUÇ</a:t>
            </a:r>
          </a:p>
          <a:p>
            <a:r>
              <a:t>Önce düşünelim. Cevap bir sonraki slaytta.</a:t>
            </a:r>
          </a:p>
          <a:p>
            <a:endParaRPr/>
          </a:p>
          <a:p>
            <a:r>
              <a:t>KISA KONTROL</a:t>
            </a:r>
          </a:p>
          <a:p>
            <a:r>
              <a:t>Cevabı gerekçesiyle dinleyin.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Cevap ve açıklama.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68:03–70:15</a:t>
            </a:r>
          </a:p>
          <a:p>
            <a:endParaRPr/>
          </a:p>
          <a:p>
            <a:r>
              <a:t>ANLATIM</a:t>
            </a:r>
          </a:p>
          <a:p>
            <a:r>
              <a:t>Önce cevabı söyleyin, ardından gerekçeyi okuyun. İkisinin ortalaması 10’dur. A’da bütün değerler aynı, B’de ise 5 ile 15 arasında değişim vardır.</a:t>
            </a:r>
          </a:p>
          <a:p>
            <a:r>
              <a:t>EKRANDAKİ ÖRNEK</a:t>
            </a:r>
          </a:p>
          <a:p>
            <a:r>
              <a:t>A grubunda süreler 10, 10, 10. B grubunda 5, 10, 15. Hangi grup daha değişken?</a:t>
            </a:r>
          </a:p>
          <a:p>
            <a:r>
              <a:t>İkisinin ortalaması 10’dur. A’da bütün değerler aynı, B’de ise 5 ile 15 arasında değişim vardır.</a:t>
            </a:r>
          </a:p>
          <a:p>
            <a:endParaRPr/>
          </a:p>
          <a:p>
            <a:r>
              <a:t>SONUÇ</a:t>
            </a:r>
          </a:p>
          <a:p>
            <a:r>
              <a:t>B. B grubu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Korelasyon nedir?.</a:t>
            </a:r>
          </a:p>
          <a:p>
            <a:endParaRPr/>
          </a:p>
          <a:p>
            <a:r>
              <a:t>KAYNAK</a:t>
            </a:r>
          </a:p>
          <a:p>
            <a:r>
              <a:t>[S1] Veri ve temel veri yapıları</a:t>
            </a:r>
          </a:p>
          <a:p>
            <a:r>
              <a:t>https://www.itl.nist.gov/div898/handbook/eda/eda.htm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2:11 dakika:saniye</a:t>
            </a:r>
          </a:p>
          <a:p>
            <a:r>
              <a:t>NET EĞİTİM: 70:15–72:26</a:t>
            </a:r>
          </a:p>
          <a:p>
            <a:endParaRPr/>
          </a:p>
          <a:p>
            <a:r>
              <a:t>ANLATIM</a:t>
            </a:r>
          </a:p>
          <a:p>
            <a:r>
              <a:t>Pozitif korelasyonu aynı yönde değişim olarak açıklayın. Buradaki kusursuz ilişki öğretmek için oluşturulmuştur. Gerçek öğrenciler aynı süre çalışıp farklı puan alabilir.</a:t>
            </a:r>
          </a:p>
          <a:p>
            <a:r>
              <a:t>EKRANDAKİ ÖRNEK</a:t>
            </a:r>
          </a:p>
          <a:p>
            <a:r>
              <a:t>Çalışma süresi / Sınav puanı</a:t>
            </a:r>
          </a:p>
          <a:p>
            <a:r>
              <a:t>1 saat / 50</a:t>
            </a:r>
          </a:p>
          <a:p>
            <a:r>
              <a:t>2 saat / 60</a:t>
            </a:r>
          </a:p>
          <a:p>
            <a:r>
              <a:t>3 saat / 70</a:t>
            </a:r>
          </a:p>
          <a:p>
            <a:r>
              <a:t>Bu örnekte süre arttıkça puan da artıyor.</a:t>
            </a:r>
          </a:p>
          <a:p>
            <a:r>
              <a:t>İlişki tam bir doğru üzerinde.</a:t>
            </a:r>
          </a:p>
          <a:p>
            <a:endParaRPr/>
          </a:p>
          <a:p>
            <a:r>
              <a:t>SONUÇ</a:t>
            </a:r>
          </a:p>
          <a:p>
            <a:r>
              <a:t>Bu öğretici tabloda Pearson korelasyonu r = +1.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Korelasyonun yönü.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72:26–74:38</a:t>
            </a:r>
          </a:p>
          <a:p>
            <a:endParaRPr/>
          </a:p>
          <a:p>
            <a:r>
              <a:t>ANLATIM</a:t>
            </a:r>
          </a:p>
          <a:p>
            <a:r>
              <a:t>Örneklerin yönü açıklayıcıdır, bu ilişkiler için gerçek ölçülmüş korelasyon katsayısı vermiyoruz. Hız ve süre ilişkisi ters orantılıdır, mutlaka doğrusal değildir. Katsayı eşikleri konuya göre yorumlanır. U biçimli bir ilişki r sıfırken mevcut olabilir.</a:t>
            </a:r>
          </a:p>
          <a:p>
            <a:r>
              <a:t>EKRANDAKİ ÖRNEK</a:t>
            </a:r>
          </a:p>
          <a:p>
            <a:r>
              <a:t>Değer / Anlamı / Örnek ilişki</a:t>
            </a:r>
          </a:p>
          <a:p>
            <a:r>
              <a:t>+1’e yakın / Birlikte artma / Boy ve kilo</a:t>
            </a:r>
          </a:p>
          <a:p>
            <a:r>
              <a:t>−1’e yakın / Biri artarken diğeri azalma / Sabit yolda hız ve süre</a:t>
            </a:r>
          </a:p>
          <a:p>
            <a:r>
              <a:t>0’a yakın / Belirgin doğrusal ilişki yok / Doğrusal ilişki zayıf</a:t>
            </a:r>
          </a:p>
          <a:p>
            <a:r>
              <a:t>r = 0,9 güçlü pozitif ilişki olabilir.</a:t>
            </a:r>
          </a:p>
          <a:p>
            <a:r>
              <a:t>r = −0,8 güçlü negatif ilişki olabilir.</a:t>
            </a:r>
          </a:p>
          <a:p>
            <a:endParaRPr/>
          </a:p>
          <a:p>
            <a:r>
              <a:t>SONUÇ</a:t>
            </a:r>
          </a:p>
          <a:p>
            <a:r>
              <a:t>r = 0, her tür ilişkinin yokluğu demek değildir.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Korelasyon neden sonuç kanıtlamaz.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74:38–76:50</a:t>
            </a:r>
          </a:p>
          <a:p>
            <a:endParaRPr/>
          </a:p>
          <a:p>
            <a:r>
              <a:t>ANLATIM</a:t>
            </a:r>
          </a:p>
          <a:p>
            <a:r>
              <a:t>Burada sayısal bir araştırma sonucu iddia etmiyoruz. Ortak bir üçüncü etkeni göstermek için günlük örnek kullanıyoruz. ML tahmini ile nedensel açıklamayı ayırın.</a:t>
            </a:r>
          </a:p>
          <a:p>
            <a:r>
              <a:t>EKRANDAKİ ÖRNEK</a:t>
            </a:r>
          </a:p>
          <a:p>
            <a:r>
              <a:t>Yazın dondurma satışı artıyor.</a:t>
            </a:r>
          </a:p>
          <a:p>
            <a:r>
              <a:t>Denize giren kişi sayısı da artıyor.</a:t>
            </a:r>
          </a:p>
          <a:p>
            <a:r>
              <a:t>Dondurma satıldığı için insanlar</a:t>
            </a:r>
          </a:p>
          <a:p>
            <a:r>
              <a:t>denize giriyor demeyiz.</a:t>
            </a:r>
          </a:p>
          <a:p>
            <a:r>
              <a:t>Sıcak hava ikisini de etkileyebilir.</a:t>
            </a:r>
          </a:p>
          <a:p>
            <a:endParaRPr/>
          </a:p>
          <a:p>
            <a:r>
              <a:t>SONUÇ</a:t>
            </a:r>
          </a:p>
          <a:p>
            <a:r>
              <a:t>Birlikte değişme, neden olma ile aynı şey değildir.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Aykırı değer.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2:11 dakika:saniye</a:t>
            </a:r>
          </a:p>
          <a:p>
            <a:r>
              <a:t>NET EĞİTİM: 76:50–79:01</a:t>
            </a:r>
          </a:p>
          <a:p>
            <a:endParaRPr/>
          </a:p>
          <a:p>
            <a:r>
              <a:t>ANLATIM</a:t>
            </a:r>
          </a:p>
          <a:p>
            <a:r>
              <a:t>Aykırı değerin bazen önemli olayı gösterdiğini açıklayın. Bir arıza nedeniyle gerçekten 60 dakika sürmüş olabilir.</a:t>
            </a:r>
          </a:p>
          <a:p>
            <a:r>
              <a:t>EKRANDAKİ ÖRNEK</a:t>
            </a:r>
          </a:p>
          <a:p>
            <a:r>
              <a:t>İşlem / Süre</a:t>
            </a:r>
          </a:p>
          <a:p>
            <a:r>
              <a:t>A / 3 dakika</a:t>
            </a:r>
          </a:p>
          <a:p>
            <a:r>
              <a:t>B / 4 dakika</a:t>
            </a:r>
          </a:p>
          <a:p>
            <a:r>
              <a:t>C / 5 dakika</a:t>
            </a:r>
          </a:p>
          <a:p>
            <a:r>
              <a:t>D / 60 dakika</a:t>
            </a:r>
          </a:p>
          <a:p>
            <a:r>
              <a:t>60 dakika yanlış giriş olabilir.</a:t>
            </a:r>
          </a:p>
          <a:p>
            <a:r>
              <a:t>Gerçekten uzun süren bir işlem de olabilir.</a:t>
            </a:r>
          </a:p>
          <a:p>
            <a:endParaRPr/>
          </a:p>
          <a:p>
            <a:r>
              <a:t>SONUÇ</a:t>
            </a:r>
          </a:p>
          <a:p>
            <a:r>
              <a:t>Önce kaynağı kontrol ederiz. Otomatik silmeyiz.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Eksik değeri doldurma örneği.</a:t>
            </a:r>
          </a:p>
          <a:p>
            <a:endParaRPr/>
          </a:p>
          <a:p>
            <a:r>
              <a:t>KAYNAK</a:t>
            </a:r>
          </a:p>
          <a:p>
            <a:r>
              <a:t>[S3] NIST: Ortalama, yayılım ve keşifsel analiz</a:t>
            </a:r>
          </a:p>
          <a:p>
            <a:r>
              <a:t>https://www.itl.nist.gov/div898/handbook/eda/section3/eda3.htm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79:01–81:13</a:t>
            </a:r>
          </a:p>
          <a:p>
            <a:endParaRPr/>
          </a:p>
          <a:p>
            <a:r>
              <a:t>ANLATIM</a:t>
            </a:r>
          </a:p>
          <a:p>
            <a:r>
              <a:t>Bir eksiklik sütunuyla doldurulduğunu işaretleyebiliriz. Model değerlendirmesinde doldurma kuralı yalnız eğitim verisinden öğrenilir. Burada tüm veriyle öğrenme yanılgısını ileride veri ayrımıyla bağlayın.</a:t>
            </a:r>
          </a:p>
          <a:p>
            <a:r>
              <a:t>EKRANDAKİ ÖRNEK</a:t>
            </a:r>
          </a:p>
          <a:p>
            <a:r>
              <a:t>Ev / Büyüklük</a:t>
            </a:r>
          </a:p>
          <a:p>
            <a:r>
              <a:t>A / 80 m²</a:t>
            </a:r>
          </a:p>
          <a:p>
            <a:r>
              <a:t>B / 100 m²</a:t>
            </a:r>
          </a:p>
          <a:p>
            <a:r>
              <a:t>C / 120 m²</a:t>
            </a:r>
          </a:p>
          <a:p>
            <a:r>
              <a:t>D / Bilinmiyor</a:t>
            </a:r>
          </a:p>
          <a:p>
            <a:r>
              <a:t>Bilinenlerin medyanı: 100.</a:t>
            </a:r>
          </a:p>
          <a:p>
            <a:r>
              <a:t>Örnek yöntem: D için 100 yazmak.</a:t>
            </a:r>
          </a:p>
          <a:p>
            <a:r>
              <a:t>Bu, D’nin gerçek alanını ölçmek değildir.</a:t>
            </a:r>
          </a:p>
          <a:p>
            <a:endParaRPr/>
          </a:p>
          <a:p>
            <a:r>
              <a:t>SONUÇ</a:t>
            </a:r>
          </a:p>
          <a:p>
            <a:r>
              <a:t>Doldurulan değer tahminidir, gerçek ölçüm değildir.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Ölçekleme neden yapılır?.</a:t>
            </a:r>
          </a:p>
          <a:p>
            <a:endParaRPr/>
          </a:p>
          <a:p>
            <a:r>
              <a:t>KAYNAK</a:t>
            </a:r>
          </a:p>
          <a:p>
            <a:r>
              <a:t>[S4] scikit-learn: Veri hazırlama ve veri sızıntısı</a:t>
            </a:r>
          </a:p>
          <a:p>
            <a:r>
              <a:t>https://scikit-learn.org/stable/common_pitfalls.html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81:13–83:25</a:t>
            </a:r>
          </a:p>
          <a:p>
            <a:endParaRPr/>
          </a:p>
          <a:p>
            <a:r>
              <a:t>ANLATIM</a:t>
            </a:r>
          </a:p>
          <a:p>
            <a:r>
              <a:t>Özellikle komşuluk ve destek vektör makineleri için önemini belirtin. Karar ağaçlarında aynı tür ölçekleme genellikle gerekli değildir.</a:t>
            </a:r>
          </a:p>
          <a:p>
            <a:r>
              <a:t>EKRANDAKİ ÖRNEK</a:t>
            </a:r>
          </a:p>
          <a:p>
            <a:r>
              <a:t>Ev / Büyüklük / Oda</a:t>
            </a:r>
          </a:p>
          <a:p>
            <a:r>
              <a:t>A / 80 / 2</a:t>
            </a:r>
          </a:p>
          <a:p>
            <a:r>
              <a:t>B / 120 / 4</a:t>
            </a:r>
          </a:p>
          <a:p>
            <a:r>
              <a:t>Büyüklük farkı 40.</a:t>
            </a:r>
          </a:p>
          <a:p>
            <a:r>
              <a:t>Oda farkı 2.</a:t>
            </a:r>
          </a:p>
          <a:p>
            <a:r>
              <a:t>Uzaklık hesabında alan daha baskın olabilir.</a:t>
            </a:r>
          </a:p>
          <a:p>
            <a:endParaRPr/>
          </a:p>
          <a:p>
            <a:r>
              <a:t>SONUÇ</a:t>
            </a:r>
          </a:p>
          <a:p>
            <a:r>
              <a:t>Ölçekleme, değişkenleri karşılaştırılabilir büyüklüklere getirir.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0–1 aralığına ölçekleme.</a:t>
            </a:r>
          </a:p>
          <a:p>
            <a:endParaRPr/>
          </a:p>
          <a:p>
            <a:r>
              <a:t>KAYNAK</a:t>
            </a:r>
          </a:p>
          <a:p>
            <a:r>
              <a:t>[S4] scikit-learn: Veri hazırlama ve veri sızıntısı</a:t>
            </a:r>
          </a:p>
          <a:p>
            <a:r>
              <a:t>https://scikit-learn.org/stable/common_pitfalls.html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83:25–85:37</a:t>
            </a:r>
          </a:p>
          <a:p>
            <a:endParaRPr/>
          </a:p>
          <a:p>
            <a:r>
              <a:t>ANLATIM</a:t>
            </a:r>
          </a:p>
          <a:p>
            <a:r>
              <a:t>Min-max ölçekleme adını hesabın sonunda söyleyin. Veri artık metrekare cinsinden görünmese de aynı sıralamayı koruyor. Eğitim dışı bir değer aralığın dışına çıkabilir.</a:t>
            </a:r>
          </a:p>
          <a:p>
            <a:r>
              <a:t>EKRANDAKİ ÖRNEK</a:t>
            </a:r>
          </a:p>
          <a:p>
            <a:r>
              <a:t>Büyüklükler: 80, 100, 120 m².</a:t>
            </a:r>
          </a:p>
          <a:p>
            <a:r>
              <a:t>En küçük 80, en büyük 120.</a:t>
            </a:r>
          </a:p>
          <a:p>
            <a:r>
              <a:t>100 için:</a:t>
            </a:r>
          </a:p>
          <a:p>
            <a:r>
              <a:t>(100 − 80) ÷ (120 − 80)</a:t>
            </a:r>
          </a:p>
          <a:p>
            <a:r>
              <a:t>= 20 ÷ 40 = 0,5</a:t>
            </a:r>
          </a:p>
          <a:p>
            <a:endParaRPr/>
          </a:p>
          <a:p>
            <a:r>
              <a:t>SONUÇ</a:t>
            </a:r>
          </a:p>
          <a:p>
            <a:r>
              <a:t>Yeni değerler: 0, 0,5 ve 1.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Standartlaştırma.</a:t>
            </a:r>
          </a:p>
          <a:p>
            <a:endParaRPr/>
          </a:p>
          <a:p>
            <a:r>
              <a:t>KAYNAK</a:t>
            </a:r>
          </a:p>
          <a:p>
            <a:r>
              <a:t>[S4] scikit-learn: Veri hazırlama ve veri sızıntısı</a:t>
            </a:r>
          </a:p>
          <a:p>
            <a:r>
              <a:t>https://scikit-learn.org/stable/common_pitfalls.html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2:11 dakika:saniye</a:t>
            </a:r>
          </a:p>
          <a:p>
            <a:r>
              <a:t>NET EĞİTİM: 85:37–87:48</a:t>
            </a:r>
          </a:p>
          <a:p>
            <a:endParaRPr/>
          </a:p>
          <a:p>
            <a:r>
              <a:t>ANLATIM</a:t>
            </a:r>
          </a:p>
          <a:p>
            <a:r>
              <a:t>Ortalama ve standart sapma bu örnekte önceden verilmiştir. Önceki üç evin hesaplanan standart sapması diye sunmayın. z eksi olursa ortalamanın altında olduğunu söyleyin.</a:t>
            </a:r>
          </a:p>
          <a:p>
            <a:r>
              <a:t>EKRANDAKİ ÖRNEK</a:t>
            </a:r>
          </a:p>
          <a:p>
            <a:r>
              <a:t>Ortalama: 100</a:t>
            </a:r>
          </a:p>
          <a:p>
            <a:r>
              <a:t>Standart sapma: 20</a:t>
            </a:r>
          </a:p>
          <a:p>
            <a:r>
              <a:t>İncelediğimiz değer: 120</a:t>
            </a:r>
          </a:p>
          <a:p>
            <a:r>
              <a:t>z = (120 − 100) ÷ 20 = 1</a:t>
            </a:r>
          </a:p>
          <a:p>
            <a:endParaRPr/>
          </a:p>
          <a:p>
            <a:r>
              <a:t>SONUÇ</a:t>
            </a:r>
          </a:p>
          <a:p>
            <a:r>
              <a:t>120, ortalamanın 1 standart sapma üzerindedir.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Kategorileri sayıya çevirme.</a:t>
            </a:r>
          </a:p>
          <a:p>
            <a:endParaRPr/>
          </a:p>
          <a:p>
            <a:r>
              <a:t>KAYNAK</a:t>
            </a:r>
          </a:p>
          <a:p>
            <a:r>
              <a:t>[S4] scikit-learn: Veri hazırlama ve veri sızıntısı</a:t>
            </a:r>
          </a:p>
          <a:p>
            <a:r>
              <a:t>https://scikit-learn.org/stable/common_pitfalls.html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2:12 dakika:saniye</a:t>
            </a:r>
          </a:p>
          <a:p>
            <a:r>
              <a:t>NET EĞİTİM: 87:48–90:00</a:t>
            </a:r>
          </a:p>
          <a:p>
            <a:endParaRPr/>
          </a:p>
          <a:p>
            <a:r>
              <a:t>ANLATIM</a:t>
            </a:r>
          </a:p>
          <a:p>
            <a:r>
              <a:t>One-hot encoding adını yalnız parantez içinde sözlü söyleyin. Amaç kategoriye yapay büyüklük sırası vermemektir.</a:t>
            </a:r>
          </a:p>
          <a:p>
            <a:r>
              <a:t>EKRANDAKİ ÖRNEK</a:t>
            </a:r>
          </a:p>
          <a:p>
            <a:r>
              <a:t>Renk / Kırmızı mı? / Sarı mı?</a:t>
            </a:r>
          </a:p>
          <a:p>
            <a:r>
              <a:t>Kırmızı / 1 / 0</a:t>
            </a:r>
          </a:p>
          <a:p>
            <a:r>
              <a:t>Sarı / 0 / 1</a:t>
            </a:r>
          </a:p>
          <a:p>
            <a:r>
              <a:t>Kırmızı / 1 / 0</a:t>
            </a:r>
          </a:p>
          <a:p>
            <a:r>
              <a:t>1 “evet”, 0 “hayır” demektir.</a:t>
            </a:r>
          </a:p>
          <a:p>
            <a:r>
              <a:t>Sarı, kırmızının iki katı değildir.</a:t>
            </a:r>
          </a:p>
          <a:p>
            <a:endParaRPr/>
          </a:p>
          <a:p>
            <a:r>
              <a:t>SONUÇ</a:t>
            </a:r>
          </a:p>
          <a:p>
            <a:r>
              <a:t>Renk bilgisi iki gösterge sütunuyla temsil edildi.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Yapay zekâ nedir?.</a:t>
            </a:r>
          </a:p>
          <a:p>
            <a:endParaRPr/>
          </a:p>
          <a:p>
            <a:r>
              <a:t>KAYNAK</a:t>
            </a:r>
          </a:p>
          <a:p>
            <a:r>
              <a:t>[S4] scikit-learn: Veri hazırlama ve veri sızıntısı</a:t>
            </a:r>
          </a:p>
          <a:p>
            <a:r>
              <a:t>https://scikit-learn.org/stable/common_pitfalls.html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2:35 dakika:saniye</a:t>
            </a:r>
          </a:p>
          <a:p>
            <a:r>
              <a:t>NET EĞİTİM: 90:00–92:35</a:t>
            </a:r>
          </a:p>
          <a:p>
            <a:endParaRPr/>
          </a:p>
          <a:p>
            <a:r>
              <a:t>ANLATIM</a:t>
            </a:r>
          </a:p>
          <a:p>
            <a:r>
              <a:t>İnsan gibi her şeyi bildiği anlamına gelmediğini günlük dille açıklayın. Özel bir görevde başarılı olması bütün görevlerde başarılı olacağı anlamına gelmez.</a:t>
            </a:r>
          </a:p>
          <a:p>
            <a:r>
              <a:t>EKRANDAKİ ÖRNEK</a:t>
            </a:r>
          </a:p>
          <a:p>
            <a:r>
              <a:t>Fotoğraf: Bir elma.</a:t>
            </a:r>
          </a:p>
          <a:p>
            <a:r>
              <a:t>Görev: Resimde ne var?</a:t>
            </a:r>
          </a:p>
          <a:p>
            <a:r>
              <a:t>Sistemin örnek cevabı:</a:t>
            </a:r>
          </a:p>
          <a:p>
            <a:r>
              <a:t>“Elma”</a:t>
            </a:r>
          </a:p>
          <a:p>
            <a:endParaRPr/>
          </a:p>
          <a:p>
            <a:r>
              <a:t>SONUÇ</a:t>
            </a:r>
          </a:p>
          <a:p>
            <a:r>
              <a:t>Girdi resim, çıktı nesnenin adı.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Makine öğrenmesi nedir?.</a:t>
            </a:r>
          </a:p>
          <a:p>
            <a:endParaRPr/>
          </a:p>
          <a:p>
            <a:r>
              <a:t>KAYNAK</a:t>
            </a:r>
          </a:p>
          <a:p>
            <a:r>
              <a:t>[S5] NIST (2023): AI Risk Management Framework 1.0</a:t>
            </a:r>
          </a:p>
          <a:p>
            <a:r>
              <a:t>https://doi.org/10.6028/NIST.AI.100-1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SÜRE: 2:35 dakika:saniye</a:t>
            </a:r>
          </a:p>
          <a:p>
            <a:r>
              <a:t>NET EĞİTİM: 92:35–95:10</a:t>
            </a:r>
          </a:p>
          <a:p>
            <a:endParaRPr/>
          </a:p>
          <a:p>
            <a:r>
              <a:t>ANLATIM</a:t>
            </a:r>
          </a:p>
          <a:p>
            <a:r>
              <a:t>Fiyat ilişkisinin öğretici olarak kusursuz kurulduğunu hatırlatın. Gerçek uygulamada veri sayısı daha fazla ve ilişki daha karmaşıktır.</a:t>
            </a:r>
          </a:p>
          <a:p>
            <a:r>
              <a:t>EKRANDAKİ ÖRNEK</a:t>
            </a:r>
          </a:p>
          <a:p>
            <a:r>
              <a:t>80 m² ev: 2 milyon TL</a:t>
            </a:r>
          </a:p>
          <a:p>
            <a:r>
              <a:t>100 m² ev: 2,5 milyon TL</a:t>
            </a:r>
          </a:p>
          <a:p>
            <a:r>
              <a:t>120 m² ev: 3 milyon TL</a:t>
            </a:r>
          </a:p>
          <a:p>
            <a:r>
              <a:t>Model bu örnekte alan ile fiyat</a:t>
            </a:r>
          </a:p>
          <a:p>
            <a:r>
              <a:t>arasındaki ilişkiyi öğrenir.</a:t>
            </a:r>
          </a:p>
          <a:p>
            <a:r>
              <a:t>110 m² için fiyat hesaplar.</a:t>
            </a:r>
          </a:p>
          <a:p>
            <a:endParaRPr/>
          </a:p>
          <a:p>
            <a:r>
              <a:t>SONUÇ</a:t>
            </a:r>
          </a:p>
          <a:p>
            <a:r>
              <a:t>Örnek tahmin: 2,75 milyon TL.</a:t>
            </a:r>
          </a:p>
          <a:p>
            <a:endParaRPr/>
          </a:p>
          <a:p>
            <a:r>
              <a:t>KISA KONTROL</a:t>
            </a:r>
          </a:p>
          <a:p>
            <a:r>
              <a:t>Katılımcıdan bu örnekte girdinin ve sonucun ne olduğunu kendi cümlesiyle söylemesini isteyin.</a:t>
            </a:r>
          </a:p>
          <a:p>
            <a:endParaRPr/>
          </a:p>
          <a:p>
            <a:r>
              <a:t>GEÇİŞ</a:t>
            </a:r>
          </a:p>
          <a:p>
            <a:r>
              <a:t>Sonraki konu: Veri bilimi, ML ve derin öğrenme.</a:t>
            </a:r>
          </a:p>
          <a:p>
            <a:endParaRPr/>
          </a:p>
          <a:p>
            <a:r>
              <a:t>KAYNAK</a:t>
            </a:r>
          </a:p>
          <a:p>
            <a:r>
              <a:t>[S2] Denetimli öğrenme ve bağımlı değişken</a:t>
            </a:r>
          </a:p>
          <a:p>
            <a:r>
              <a:t>https://scikit-learn.org/stable/supervised_learning.html</a:t>
            </a:r>
          </a:p>
          <a:p>
            <a:r>
              <a:t>Sayısal örnekler öğreticidir. Gerçek kurum veya model performansı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EF9356C6-9DA6-4BE7-A3B9-ABD6851FFCAF}"/>
              </a:ext>
            </a:extLst>
          </p:cNvPr>
          <p:cNvSpPr>
            <a:spLocks noGrp="1"/>
          </p:cNvSpPr>
          <p:nvPr/>
        </p:nvSpPr>
        <p:spPr>
          <a:xfrm>
            <a:off x="8191500" y="0"/>
            <a:ext cx="7048500" cy="8572500"/>
          </a:xfrm>
          <a:prstGeom prst="rect">
            <a:avLst/>
          </a:prstGeom>
          <a:solidFill>
            <a:srgbClr val="E6F5F2"/>
          </a:solidFill>
          <a:ln w="0">
            <a:noFill/>
          </a:ln>
        </p:spPr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9A241D9-801D-4615-9A90-1663059E4300}"/>
              </a:ext>
            </a:extLst>
          </p:cNvPr>
          <p:cNvSpPr>
            <a:spLocks noGrp="1"/>
          </p:cNvSpPr>
          <p:nvPr/>
        </p:nvSpPr>
        <p:spPr>
          <a:xfrm>
            <a:off x="714375" y="2714625"/>
            <a:ext cx="7524750" cy="1905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5850" b="1">
                <a:solidFill>
                  <a:srgbClr val="122D40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 dirty="0" err="1">
                <a:solidFill>
                  <a:srgbClr val="122D40"/>
                </a:solidFill>
                <a:latin typeface="DejaVu Sans"/>
                <a:ea typeface="DejaVu Sans"/>
                <a:cs typeface="DejaVu Sans"/>
              </a:rPr>
              <a:t>Veriden</a:t>
            </a:r>
            <a:endParaRPr sz="5850" b="1" dirty="0">
              <a:solidFill>
                <a:srgbClr val="122D40"/>
              </a:solidFill>
              <a:latin typeface="DejaVu Sans"/>
              <a:ea typeface="DejaVu Sans"/>
              <a:cs typeface="DejaVu Sans"/>
            </a:endParaRPr>
          </a:p>
          <a:p>
            <a:pPr>
              <a:buNone/>
              <a:defRPr sz="5850" b="1">
                <a:solidFill>
                  <a:srgbClr val="122D40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 dirty="0">
                <a:solidFill>
                  <a:srgbClr val="122D40"/>
                </a:solidFill>
                <a:latin typeface="DejaVu Sans"/>
                <a:ea typeface="DejaVu Sans"/>
                <a:cs typeface="DejaVu Sans"/>
              </a:rPr>
              <a:t>Yapay </a:t>
            </a:r>
            <a:r>
              <a:rPr sz="5850" b="1" dirty="0" err="1">
                <a:solidFill>
                  <a:srgbClr val="122D40"/>
                </a:solidFill>
                <a:latin typeface="DejaVu Sans"/>
                <a:ea typeface="DejaVu Sans"/>
                <a:cs typeface="DejaVu Sans"/>
              </a:rPr>
              <a:t>Zekâya</a:t>
            </a:r>
            <a:endParaRPr sz="5850" b="1" dirty="0">
              <a:solidFill>
                <a:srgbClr val="122D4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EFA89477-A256-4746-9417-6546DCD91AD2}"/>
              </a:ext>
            </a:extLst>
          </p:cNvPr>
          <p:cNvSpPr>
            <a:spLocks noGrp="1"/>
          </p:cNvSpPr>
          <p:nvPr/>
        </p:nvSpPr>
        <p:spPr>
          <a:xfrm>
            <a:off x="742950" y="4953000"/>
            <a:ext cx="6810375" cy="1238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2700" b="0">
                <a:solidFill>
                  <a:srgbClr val="456074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456074"/>
                </a:solidFill>
                <a:latin typeface="DejaVu Sans"/>
                <a:ea typeface="DejaVu Sans"/>
                <a:cs typeface="DejaVu Sans"/>
              </a:rPr>
              <a:t>Veri bilimi, makine öğrenmesi ve üretken YZ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F429747E-1C03-4A08-8723-9E2C93A8EBEE}"/>
              </a:ext>
            </a:extLst>
          </p:cNvPr>
          <p:cNvSpPr>
            <a:spLocks noGrp="1"/>
          </p:cNvSpPr>
          <p:nvPr/>
        </p:nvSpPr>
        <p:spPr>
          <a:xfrm>
            <a:off x="742950" y="6686550"/>
            <a:ext cx="695325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3450" b="1">
                <a:solidFill>
                  <a:srgbClr val="BE2937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BE2937"/>
                </a:solidFill>
                <a:latin typeface="DejaVu Sans"/>
                <a:ea typeface="DejaVu Sans"/>
                <a:cs typeface="DejaVu Sans"/>
              </a:rPr>
              <a:t>Dr. Ozan ÖNAL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B6496B5D-E8A2-4FF9-B2C1-B785193E636A}"/>
              </a:ext>
            </a:extLst>
          </p:cNvPr>
          <p:cNvSpPr>
            <a:spLocks noGrp="1"/>
          </p:cNvSpPr>
          <p:nvPr/>
        </p:nvSpPr>
        <p:spPr>
          <a:xfrm>
            <a:off x="742950" y="7620000"/>
            <a:ext cx="704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1950" b="0">
                <a:solidFill>
                  <a:srgbClr val="456074"/>
                </a:solidFill>
                <a:latin typeface="DejaVu Sans"/>
                <a:ea typeface="DejaVu Sans"/>
                <a:cs typeface="DejaVu Sans"/>
              </a:defRPr>
            </a:pPr>
            <a:endParaRPr sz="1950" b="0" dirty="0">
              <a:solidFill>
                <a:srgbClr val="456074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8" name="Resim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77250" y="2738079"/>
            <a:ext cx="6381750" cy="3591643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674DC129-C48C-4952-88A8-29E29451C6BB}"/>
              </a:ext>
            </a:extLst>
          </p:cNvPr>
          <p:cNvSpPr>
            <a:spLocks noGrp="1"/>
          </p:cNvSpPr>
          <p:nvPr/>
        </p:nvSpPr>
        <p:spPr>
          <a:xfrm>
            <a:off x="8524875" y="6858000"/>
            <a:ext cx="6286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2100" b="1">
                <a:solidFill>
                  <a:srgbClr val="07575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7575E"/>
                </a:solidFill>
                <a:latin typeface="DejaVu Sans"/>
                <a:ea typeface="DejaVu Sans"/>
                <a:cs typeface="DejaVu Sans"/>
              </a:rPr>
              <a:t>VERİ   BİLGİ   MODEL   KARAR</a:t>
            </a:r>
          </a:p>
        </p:txBody>
      </p:sp>
    </p:spTree>
    <p:extLst>
      <p:ext uri="{BB962C8B-B14F-4D97-AF65-F5344CB8AC3E}">
        <p14:creationId xmlns:p14="http://schemas.microsoft.com/office/powerpoint/2010/main" val="1349725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5D5C566F-FCF7-4D9C-93B6-B2C2520AA6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A6132273-6C80-4DFB-9D39-7BBCBA4530DA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541E058-7E84-4940-9AAF-1DDC4F010EE6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Veri nedir?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8B005F6F-0909-4ADC-860C-48EC3AE9642B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Veri, gördüğümüz veya ölçtüğümüz bir şeyi kaydetmektir.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4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Gün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Satılan ekmek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Pazartesi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 adet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Salı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adet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Çarşamba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 adet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1CADC075-7891-416F-A6F8-5609D42AD0F2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2821D514-E80E-4CCB-9939-2D7A3E2C7DC4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Fırıncı her akşam satış sayısını yazıyor.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Bu tablo bir veri kümesidir.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8283ADF-598E-4FB1-811D-D23456B21715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8859284-0CE9-435D-B137-68FEDC58D9CB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Elimizde 3 güne ait satış verisi var.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2260F1B-FE88-49D6-968E-7FF7B645F3A2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7E8D79EF-8FB6-4B9B-AB2C-DBC988941A96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 / 171</a:t>
            </a:r>
          </a:p>
        </p:txBody>
      </p:sp>
    </p:spTree>
    <p:extLst>
      <p:ext uri="{BB962C8B-B14F-4D97-AF65-F5344CB8AC3E}">
        <p14:creationId xmlns:p14="http://schemas.microsoft.com/office/powerpoint/2010/main" val="155223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D2E74C11-12EC-4182-B3E6-5907CCC158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15CDF17D-9436-45FE-98EC-43FCC9918BA6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2F825FA5-5885-4C8F-9F69-BD8066E73A60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Veri neden önemlidir?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C25AB224-893B-48D4-96A3-E3A6955CFC56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Geçmiş kayıtlar, daha iyi karar vermemize yardım eder.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4C1021BC-6C33-40B7-8520-651618654C43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2FAF36C2-6320-4BA4-BB43-42B85F433E85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Fırın her gün 150 ekmek üretiyor.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Satışlar: 80, 100, 120.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45AB2A5-F87E-45D3-973B-271C90664E64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221EFA9-453C-458C-AF29-81D5AC5893E6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3 günde üretim: 450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3 günde satış: 300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Kalan: 450 − 300 = 150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4244FF3A-D4DE-4B39-97BD-C44C3B36F209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8CFED90-72D7-46B7-AEDF-3919E4CA6994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Veri, fazla üretimi görmemizi sağladı.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0C68DB05-9F43-4983-8851-6CFAE3DDA0B8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70E01ED8-D891-4DF0-A7FE-9C9D9BD9D624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 / 171</a:t>
            </a:r>
          </a:p>
        </p:txBody>
      </p:sp>
    </p:spTree>
    <p:extLst>
      <p:ext uri="{BB962C8B-B14F-4D97-AF65-F5344CB8AC3E}">
        <p14:creationId xmlns:p14="http://schemas.microsoft.com/office/powerpoint/2010/main" val="398683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7FC3DD3C-9381-4CA6-AF36-6A45D091E5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17907C5-EF59-4F47-B264-70303A7FEB1C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5EBDBF5-EF02-49D5-ACB0-71DFDA0119FD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Bugünkü eğitimin akışı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3B56853-DB7B-4479-AC67-C1272CF989EE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Önce veriyi okuyacağız. Sonra bilgisayarın veriden nasıl öğrendiğini göreceğiz.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C14C74FC-CAFE-4CAE-805E-77A9BDB7CD65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AF87E136-A6E3-446C-A608-9C79082CB00D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45 dk  Veri ve değişkenler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45 dk  Veri bilimi ve istatistik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40 dk  Makine öğrenmesi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87EA5318-2050-437C-A105-0D1D2DA95689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DC22F81-D970-453E-82BA-A6361FD42D4A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6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85 dk  Algoritmalar</a:t>
            </a:r>
          </a:p>
          <a:p>
            <a:pPr>
              <a:defRPr sz="26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40 dk  Başarıyı ölçme</a:t>
            </a:r>
          </a:p>
          <a:p>
            <a:pPr>
              <a:defRPr sz="26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65 dk  Derin öğrenme, NLP, LLM</a:t>
            </a:r>
          </a:p>
          <a:p>
            <a:pPr>
              <a:defRPr sz="26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40 dk  Güvenilir kullanım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35102A9B-8F5D-44DD-86B9-612067F4DC56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C4725373-8588-4BB2-A538-A912F3C77EBE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Toplam 360 dakika anlatım ve etkinlik. Molalar ayrıca.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2D5625F4-9B4A-4FC9-918A-19C230A73DF2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2760F22A-6972-4E45-9F8E-9604D038C246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4 / 171</a:t>
            </a:r>
          </a:p>
        </p:txBody>
      </p:sp>
    </p:spTree>
    <p:extLst>
      <p:ext uri="{BB962C8B-B14F-4D97-AF65-F5344CB8AC3E}">
        <p14:creationId xmlns:p14="http://schemas.microsoft.com/office/powerpoint/2010/main" val="421397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675624AF-F1C9-49E9-B4BA-EE255DCD6A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F74181B4-3AEC-4215-96A6-2C31EBF7B5B9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3A80991B-E488-410E-9F7C-3441A26DEFAC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Verinin farklı biçimleri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0F19D0B-0029-44FD-A0FB-4312964D02D0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Veri yalnızca sayı değildir. Yazı, resim ve ses de veri olabilir.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497580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Veri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Örnek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Sayı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 ekmek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Yazı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“Ekmek çok tazeydi.”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Resim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Bir elmanın fotoğrafı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Ses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“Bir ekmek alabilir miyim?”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240DBBDA-F19D-4B93-8BC1-3BDDDEEFD9FA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7FEA64C-C1B5-4D9F-BBA8-2949BD1B0032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Sayıdan toplam hesaplanabilir.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Yazıdan memnuniyet anlaşılmaya çalışılır.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Resimden nesne tanınabilir.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80BB47A-9EFC-42F6-89E2-F906017AD2AA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B8EAE81-660B-48E2-8A03-EB8368E861F8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Verinin biçimi, yapılacak işlemi etkiler.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CDAF10F3-F448-4013-9450-322EBC80CAF6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E0C96D9-00DB-4B5E-A1A2-423C42DD8172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5 / 171</a:t>
            </a:r>
          </a:p>
        </p:txBody>
      </p:sp>
    </p:spTree>
    <p:extLst>
      <p:ext uri="{BB962C8B-B14F-4D97-AF65-F5344CB8AC3E}">
        <p14:creationId xmlns:p14="http://schemas.microsoft.com/office/powerpoint/2010/main" val="1821697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2C695359-1F1A-4439-B178-232AA5C104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1868899-9D7F-4379-BBD4-B15647C297B4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017E1DC-B6F1-4E92-872D-44AB8ACAC166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Satır, sütun ve gözlem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42E19C5D-8937-4344-9D0A-3F75EDB761F9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Satır bir örneği, sütun o örneğin bir özelliğini gösterir.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4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Büyüklük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Fiyat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 milyon TL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m²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2,5 milyon TL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 milyon TL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02C0333A-C641-4129-ADCE-597F654B2D5D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A5007C2-6AB5-486C-A0E2-5ADF8F844CD6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 satırı bir evi anlatır.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Büyüklük sütunu her evin alanını gösterir.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219CAB32-3668-42D0-B1EC-C2397441A30B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C278F54-CD3A-44B8-8237-F31F8960C72B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3 ev, yani 3 gözlem var.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61B83FDA-72DF-4201-918D-5E659A2E12A2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7FB792BC-BD1E-483A-8939-F974DDE26811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6 / 171</a:t>
            </a:r>
          </a:p>
        </p:txBody>
      </p:sp>
    </p:spTree>
    <p:extLst>
      <p:ext uri="{BB962C8B-B14F-4D97-AF65-F5344CB8AC3E}">
        <p14:creationId xmlns:p14="http://schemas.microsoft.com/office/powerpoint/2010/main" val="134017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1AAE3B74-6CED-4D8D-AA5B-82DEEA76FD6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3A288C38-43D1-453E-92B8-1F143AB966D1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5085298-EA50-4633-B628-BA2032E9170B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Değişken nedir?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DB5DEBD-FD0A-4B82-B299-C3FA8DF22C3A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Değişken, örnekten örneğe farklı değer alabilen bilgidir.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4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Büyüklük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Oda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m²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A4E32F30-4CE4-41F5-988F-671A039AC655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871C356-A23E-4094-BB9F-28AFD9F11F29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Büyüklük: 80, 100, 120.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Oda sayısı: 2, 3, 4.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İkisi de değişkendir.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8C54B3B-1136-445A-9C35-BB4A630CE6E7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C6C76DE-2BA7-4DA0-9E96-B670ACCECD1A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“Büyüklük” değişkenin adı, “80” bir değeridir.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4F6C56A-17AA-42B5-8B50-600A00D312DC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7A1281C7-73A1-415A-AD3D-AF50AB649507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7 / 171</a:t>
            </a:r>
          </a:p>
        </p:txBody>
      </p:sp>
    </p:spTree>
    <p:extLst>
      <p:ext uri="{BB962C8B-B14F-4D97-AF65-F5344CB8AC3E}">
        <p14:creationId xmlns:p14="http://schemas.microsoft.com/office/powerpoint/2010/main" val="1212256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8CA2299C-4E36-445B-B31F-E51AE029EDC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4DDB29DD-F5FD-4D74-A4AE-977663EA27EA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B674250-D181-453B-864E-60DED0BBC804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Sayısal ve kategorik değişken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AC9FC43-7434-4051-B378-27A2CFDE79C3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Sayısal değişken miktar bildirir. Kategorik değişken grup bildirir.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5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Bilgi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Değer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Tür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Büyüklük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Sayısal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Oda sayısı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Sayısal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Isınma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Doğalgaz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Kategorik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İlçe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Çankaya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Kategorik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196E7E1F-A77F-4B37-A99B-840A4FB488AF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D0EAAD1-4C54-4340-927D-72D6D9FA59B6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100 ile 80 arasındaki farkı hesaplarız.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İlçe adlarını toplayıp ortalama alamayız.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D41B77D-4C25-4061-94BA-60B82339CE9C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A4078ED-AE22-4387-8F33-1F6FCA2E11CD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Bir sayı ile yazılan her bilgi, miktar değildir.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69FCBED-3341-489C-B7F2-E4F5F9075EF7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AC713DF-C85B-446C-A228-7C6C7EFC020E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8 / 171</a:t>
            </a:r>
          </a:p>
        </p:txBody>
      </p:sp>
    </p:spTree>
    <p:extLst>
      <p:ext uri="{BB962C8B-B14F-4D97-AF65-F5344CB8AC3E}">
        <p14:creationId xmlns:p14="http://schemas.microsoft.com/office/powerpoint/2010/main" val="212419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FFCB1FE9-411C-4A5E-8A6E-C6C5F89AA0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0C6EF3A3-3A84-4EF7-B52C-76612B5B3542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974E3A7-CAB8-48DC-9980-3E0BEA8CF128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Bağımsız ve bağımlı değişken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75074F2-0184-495B-B16C-FB88C63BAE7B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Bağımsız değişkenler girdilerdir. Bağımlı değişken tahmin etmek istediğimiz sonuçtur.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333273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Bağımsız: m²</a:t>
                      </a:r>
                    </a:p>
                  </a:txBody>
                  <a:tcPr>
                    <a:solidFill>
                      <a:srgbClr val="087E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Bağımsız: oda</a:t>
                      </a:r>
                    </a:p>
                  </a:txBody>
                  <a:tcPr>
                    <a:solidFill>
                      <a:srgbClr val="087E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Bağımlı: fiyat</a:t>
                      </a:r>
                    </a:p>
                  </a:txBody>
                  <a:tcPr>
                    <a:solidFill>
                      <a:srgbClr val="AD4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</a:t>
                      </a:r>
                    </a:p>
                  </a:txBody>
                  <a:tcPr>
                    <a:solidFill>
                      <a:srgbClr val="E8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>
                    <a:solidFill>
                      <a:srgbClr val="E8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 milyon TL</a:t>
                      </a:r>
                    </a:p>
                  </a:txBody>
                  <a:tcPr>
                    <a:solidFill>
                      <a:srgbClr val="FC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>
                    <a:solidFill>
                      <a:srgbClr val="E8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>
                    <a:solidFill>
                      <a:srgbClr val="E8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2,5 milyon TL</a:t>
                      </a:r>
                    </a:p>
                  </a:txBody>
                  <a:tcPr>
                    <a:solidFill>
                      <a:srgbClr val="FC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</a:t>
                      </a:r>
                    </a:p>
                  </a:txBody>
                  <a:tcPr>
                    <a:solidFill>
                      <a:srgbClr val="E8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>
                    <a:solidFill>
                      <a:srgbClr val="E8F6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 milyon TL</a:t>
                      </a:r>
                    </a:p>
                  </a:txBody>
                  <a:tcPr>
                    <a:solidFill>
                      <a:srgbClr val="FC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D1650D0C-01F4-4390-9C30-DE888F23397C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8CBCDAAC-6216-4FD5-A2BB-7E1D45A7E3DD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Soru: Bu ev kaç TL eder?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Girdiler: Büyüklük ve oda sayısı.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Sonuç: Ev fiyatı.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61165E1C-C73E-46D9-9405-26D96B94F22D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9A3D26F-1D50-4694-B212-06A89C0FA476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Bu örnekte bağımlı değişken = hedef değişken = fiyat.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F6A9B53-3D73-4C54-BFF7-191F61C27AEF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[S2]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69B0B007-B90A-4E2B-88E8-AAAB19416045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9 / 171</a:t>
            </a:r>
          </a:p>
        </p:txBody>
      </p:sp>
    </p:spTree>
    <p:extLst>
      <p:ext uri="{BB962C8B-B14F-4D97-AF65-F5344CB8AC3E}">
        <p14:creationId xmlns:p14="http://schemas.microsoft.com/office/powerpoint/2010/main" val="1738293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345E1FEF-5083-4663-AAE9-F9BC826B8D8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1FB76D71-E892-4D2C-BAF1-EAE89A4CEEA1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7F6B465-4882-4FB3-9018-E1C8E60D5A57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Bağımlı değişken neye göre seçilir?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C5CE23D1-F66D-4252-9740-5D23917FA293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Önce hangi soruya cevap istediğimizi belirleriz. Sorunun cevabı bağımlı değişkendir.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709035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Sorunuz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Bağımlı değişken</a:t>
                      </a:r>
                    </a:p>
                  </a:txBody>
                  <a:tcPr>
                    <a:solidFill>
                      <a:srgbClr val="AD4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 kaç TL eder?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 fiyatı</a:t>
                      </a:r>
                    </a:p>
                  </a:txBody>
                  <a:tcPr>
                    <a:solidFill>
                      <a:srgbClr val="FC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Yarın kaç ekmek satılır?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Satılan ekmek sayısı</a:t>
                      </a:r>
                    </a:p>
                  </a:txBody>
                  <a:tcPr>
                    <a:solidFill>
                      <a:srgbClr val="FC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 meyve nedir?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Elma / portakal</a:t>
                      </a:r>
                    </a:p>
                  </a:txBody>
                  <a:tcPr>
                    <a:solidFill>
                      <a:srgbClr val="FC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E-posta istenmeyen mi?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Evet / hayır</a:t>
                      </a:r>
                    </a:p>
                  </a:txBody>
                  <a:tcPr>
                    <a:solidFill>
                      <a:srgbClr val="FCEC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410E86AF-B7FE-49B7-BE1F-EE2445B65AA8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E368058-03D3-4239-9BCE-F8CB13FD808F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Algoritmayı seçmeden önce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“Tam olarak neyi tahmin edeceğim?”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sorusunu cevaplarız.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BA75A09-3ADE-4CF7-868B-60458336A13C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6B1815BE-AAC4-41F1-A4BE-53B63FD4280B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Aynı veriyle farklı sorular, farklı bağımlı değişkenler seçilebilir.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48DD3545-2393-42CA-B0C4-DC2C5AA76E69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[S2]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F8A25BE-7E14-4639-911E-850331C922F8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10 / 171</a:t>
            </a:r>
          </a:p>
        </p:txBody>
      </p:sp>
    </p:spTree>
    <p:extLst>
      <p:ext uri="{BB962C8B-B14F-4D97-AF65-F5344CB8AC3E}">
        <p14:creationId xmlns:p14="http://schemas.microsoft.com/office/powerpoint/2010/main" val="900034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42D56766-DDED-4B9B-AEC5-A50C9DFB9F4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AD39F96B-2AF4-469A-801C-85E10D0F8859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92A2C4A-45AF-4DAB-9C2E-D08D6B94ACB3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Bağımlı değişkenin açık tanımı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92F0FCDE-799F-4D2C-8A17-C692E8C0BA98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Tahmin edeceğimiz sonucu aynı kuralla ölçmeliyiz.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709035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Belirsiz ifade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Açık tanım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“Satış”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Yarın satılan ekmek adedi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“Fiyat”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Satışın gerçekleştiği TL tutarı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“Gecikme”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 günü aşarsa evet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“Başarı”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Sınav puanı: 0–100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B0C6F30B-380D-4274-9AA1-108C8E6B5B79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E41CE495-235B-4F56-9CF0-1E7CF388DDE6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Ekmek adedi ile satış geliri farklıdır.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100 ekmek ve 1.000 TL aynı değişken değildir.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47C46D4-9D64-4877-9731-369A0A9249DA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5A7EC9B-5F4A-4C32-BA63-D2BAAB7C0B1A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Sonucun adı, birimi ve zamanı belli olmalı.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765129E-A318-4709-8321-311EF68AB8AA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20DAB43D-E3BF-40A0-B2D4-CFF2321236E6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11 / 171</a:t>
            </a:r>
          </a:p>
        </p:txBody>
      </p:sp>
    </p:spTree>
    <p:extLst>
      <p:ext uri="{BB962C8B-B14F-4D97-AF65-F5344CB8AC3E}">
        <p14:creationId xmlns:p14="http://schemas.microsoft.com/office/powerpoint/2010/main" val="1193728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18EB9D43-610B-41B0-9B74-C56E7CF12E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9EC57CE4-1EAD-4802-A80B-15AC65454874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91E4B29E-F085-4A0B-B047-50B7796A6F49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Gerçek değer ve tahmin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E7EA59F-714B-424E-B263-D89CED9D2416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Gerçek değer ölçtüğümüz sonuçtur. Tahmin, modelin verdiği cevaptır.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6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43063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Gerçek fiyat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Model tahmini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3063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Yeni ev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2,8 milyon TL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2,6 milyon TL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4943FBDB-0AF5-46B3-8F12-E60222F2E3CB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1397487-39C6-4C5E-8517-6A73AE97F969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Farkı hesaplayalım: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2,8 − 2,6 = 0,2 milyon TL.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0,2 milyon = 200.000 TL.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AD3551F-F01D-4CBA-93BD-05539F239547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0E75B73-8A7A-426E-A670-C1900075521D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Model bu evde 200.000 TL düşük tahmin yaptı.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ED018847-AF66-4B6B-862D-E89FF0F974E9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[S2]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4875A035-014C-4FF1-8559-9FF81F8F7D5A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12 / 171</a:t>
            </a:r>
          </a:p>
        </p:txBody>
      </p:sp>
    </p:spTree>
    <p:extLst>
      <p:ext uri="{BB962C8B-B14F-4D97-AF65-F5344CB8AC3E}">
        <p14:creationId xmlns:p14="http://schemas.microsoft.com/office/powerpoint/2010/main" val="384722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1426AE30-C7E3-4724-82D0-821DDE5B1F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B043BA54-6499-44AB-93B1-20AE2A8E5551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4DC955A-9E4B-4F88-87F0-7D5742BE503D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Eğitimde sonuç bilinir, kullanımda aranır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3DF8B118-B41C-4AA8-A40C-49279F94BE80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Denetimli öğrenmede eski örneklerin bağımlı değişkeni bilinir.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5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Büyüklük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Fiyat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Eski 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 milyon TL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Eski B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m²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2,5 milyon TL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Eski C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 milyon TL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Yeni D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110 m²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?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56BDEAE7-4D72-4C44-A8B5-115DF79976A2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52FE2333-F7F9-4C8F-BD94-C1B29F14ABC6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Model eski evlerden ilişki öğrenir.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Yeni evin büyüklüğüne bakar.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Fiyat için bir tahmin üretir.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F0A3FA8-8F68-417F-9EE7-C1EC2CED1E39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63FA07D0-D602-423E-B6B7-1802395B74A7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Yeni ev için örnek tahmin: 2,75 milyon TL.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BB9DF0D-D27A-489D-A746-5787D3364EE6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272BE18-087E-4F78-BB76-85F51F795EB8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13 / 171</a:t>
            </a:r>
          </a:p>
        </p:txBody>
      </p:sp>
    </p:spTree>
    <p:extLst>
      <p:ext uri="{BB962C8B-B14F-4D97-AF65-F5344CB8AC3E}">
        <p14:creationId xmlns:p14="http://schemas.microsoft.com/office/powerpoint/2010/main" val="163237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>
            <a:extLst>
              <a:ext uri="{FF2B5EF4-FFF2-40B4-BE49-F238E27FC236}">
                <a16:creationId xmlns:a16="http://schemas.microsoft.com/office/drawing/2014/main" id="{0754734B-1489-4270-AB52-C96209621C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A5A54103-C745-4032-B184-934DF275FE64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FF57523-4CC4-4106-9BEB-7CA644CBF0C3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Birlikte düşünelim: Bağımlı değişken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953DF61-2E52-40A2-9308-7BB5140A3450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Bir öğrencinin çalışma süresinden sınav puanını tahmin ediyoruz. Bağımlı değişken hangisi?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085E0B8-EFAB-4E2E-B755-06BF76E2A9EC}"/>
              </a:ext>
            </a:extLst>
          </p:cNvPr>
          <p:cNvSpPr>
            <a:spLocks noGrp="1"/>
          </p:cNvSpPr>
          <p:nvPr/>
        </p:nvSpPr>
        <p:spPr>
          <a:xfrm>
            <a:off x="1000125" y="3638550"/>
            <a:ext cx="13144500" cy="3048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A. Çalışma süresi</a:t>
            </a:r>
          </a:p>
          <a:p>
            <a:pPr>
              <a:def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B. Sınav puanı</a:t>
            </a:r>
          </a:p>
          <a:p>
            <a:pPr>
              <a:def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C. Öğrencinin adı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988A8C54-7E2E-4677-B2B4-CCC419643687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D6CE20CB-F5AD-4B55-B69C-3B0CD49645A0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Önce düşünelim. Cevap bir sonraki slaytta.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4568222-810C-42D5-9BF2-57F5393C44FA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A7DCBF01-A690-4FC3-BE29-B58572B38DDF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14 / 171</a:t>
            </a:r>
          </a:p>
        </p:txBody>
      </p:sp>
    </p:spTree>
    <p:extLst>
      <p:ext uri="{BB962C8B-B14F-4D97-AF65-F5344CB8AC3E}">
        <p14:creationId xmlns:p14="http://schemas.microsoft.com/office/powerpoint/2010/main" val="1377933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6DCF0C23-FF2A-4B9A-A1F3-21CB0FD349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B0465963-531B-4B6F-A173-3133F62254C8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E7B07F9-2A25-4D07-9C94-1F7CC6674602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Cevap ve açıklama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EEC3D235-B374-488E-B72A-3421D70349F0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B. Sınav puanı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079325F-7A69-4877-A5FB-F65B94B080A3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365C399B-68B7-4FB8-8EC3-781C5867F954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Bir öğrencinin çalışma süresinden sınav puanını tahmin ediyoruz. Bağımlı değişken hangisi?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AC55F4F-BC13-4B20-ADFC-033623C514B3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8F99EF5-D767-4060-8811-F3E073CF1873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Tahmin etmek istediğimiz sonuç puandır. Çalışma süresi ise girdi, yani bağımsız değişkendir.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39FFE905-E64F-49A3-89A3-A81315C37134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20FDEB0-12D8-4606-895C-BB6533A3393C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B. Sınav puanı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CDDD6557-8D0B-42BC-AD05-991B49A252B5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9A8A21E9-A75D-433B-99C2-B252D45E2007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15 / 171</a:t>
            </a:r>
          </a:p>
        </p:txBody>
      </p:sp>
    </p:spTree>
    <p:extLst>
      <p:ext uri="{BB962C8B-B14F-4D97-AF65-F5344CB8AC3E}">
        <p14:creationId xmlns:p14="http://schemas.microsoft.com/office/powerpoint/2010/main" val="811495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9AF8D26C-6D58-4673-B5B7-EB0DFB5912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ABEA800-F996-438A-A558-DAD915BC5850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6ACD720-BC1E-4D8E-B523-071A91DE7179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Eksik veri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3768E95B-A9BE-42C5-B810-6F734BAAEE76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Bir kayıt için gereken bilginin bulunmamasıdır.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4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Büyüklük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Oda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Bilinmiyor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11AAB3C1-07E7-4AA0-B9C7-E376A604CA1F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8E2A240A-9BB2-43C1-A789-6C631369CF4B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 evinin alanı ölçülmemiş.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“Bilinmiyor” yerine 0 yazarsak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0 m² büyüklüğünde ev varmış gibi görünür.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8E08559-73A5-439D-948C-B1240E5780DF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ADB2C19-0E56-47C9-A8C1-EFFF85761BD3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Eksik bilgi ile sıfır aynı anlama gelmez.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0986DD2F-23F2-4E46-B227-40D38F84963E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ECC995B2-6534-455A-8F6F-1FB71496B274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16 / 171</a:t>
            </a:r>
          </a:p>
        </p:txBody>
      </p:sp>
    </p:spTree>
    <p:extLst>
      <p:ext uri="{BB962C8B-B14F-4D97-AF65-F5344CB8AC3E}">
        <p14:creationId xmlns:p14="http://schemas.microsoft.com/office/powerpoint/2010/main" val="606027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9A599AED-5440-45D6-8CD8-11C4E9678B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FC91DEB6-2A33-466D-A0B8-47CDECD4F250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D5894D1-1849-45F4-9BB7-5D9702E050A0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Hatalı ve tutarsız veri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350C83B2-F7F5-427C-8985-8FA798286AD2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Aynı şeyi farklı birimle yazmak veya yanlış girmek sonucu bozar.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427571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Kayıt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Yazılan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Doğru okuma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1.000.000 cm²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m²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−80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Kontrol gerekli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E93BC0C1-A242-488A-8A40-72E1D59CA2A2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E011034A-6C07-44E2-9D5D-F073BB11B038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 ve B aynı büyüklüktedir.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Önce birimleri eşitleriz.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Negatif ev alanını kaynaktan kontrol ederiz.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6F42622-6006-4C18-B0E5-1F88FC15141A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9D9301B-4941-4835-90A8-94F275FC1DAC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Temiz veri: Aynı birim ve doğrulanmış değerler.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8EEB8371-D69F-4E59-8BF2-6E20D82E8213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264A1A38-1DE9-44B6-B208-356909718651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17 / 171</a:t>
            </a:r>
          </a:p>
        </p:txBody>
      </p:sp>
    </p:spTree>
    <p:extLst>
      <p:ext uri="{BB962C8B-B14F-4D97-AF65-F5344CB8AC3E}">
        <p14:creationId xmlns:p14="http://schemas.microsoft.com/office/powerpoint/2010/main" val="135993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A36C02C3-0A9D-4DC6-B018-AF40B6E6BA7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CF691097-695D-4AF1-8132-29181965F1D0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ve değişkenler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90BC82DC-594E-4B0D-B6BA-E882FD59AE4B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Verinin kimi temsil ettiği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967B4A5-FD78-4D07-B933-29E15FB41D83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Model, öğrenmediği türde örneklerde daha çok hata yapabilir.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E7D8A6E-9D70-46F1-BB13-34E4F050348F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52F3DCEA-5DF9-46DE-9AD6-44E75EB38246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Eğitim verisi: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100 apartman dairesi.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Hiç müstakil ev yok.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B872EAE-65BA-4948-829C-DBCD357F8AC8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97533C4-5D7E-4F1D-AE7B-2CF1298E9CAE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Yeni soru: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Bahçeli, 300 m² müstakil ev kaç TL?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Bu tür ev eğitimde görülmedi.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C9E4E1D-0B67-417A-B0F1-D4E4B46179B4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087E83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F997F9CB-DFAD-44EB-8C09-3139B2717633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E83"/>
                </a:solidFill>
                <a:latin typeface="DejaVu Sans"/>
                <a:ea typeface="DejaVu Sans"/>
                <a:cs typeface="DejaVu Sans"/>
              </a:rPr>
              <a:t>Daha çok daire eklemek, müstakil ev eksikliğini kapatmaz.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8664D2B-00E2-4C33-A69D-6CF35B9DC825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A0C41623-C58D-4949-9F47-3A948F6AB664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18 / 171</a:t>
            </a:r>
          </a:p>
        </p:txBody>
      </p:sp>
    </p:spTree>
    <p:extLst>
      <p:ext uri="{BB962C8B-B14F-4D97-AF65-F5344CB8AC3E}">
        <p14:creationId xmlns:p14="http://schemas.microsoft.com/office/powerpoint/2010/main" val="2105303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943D1BE7-0201-4165-A779-7C132F4048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D53F1290-81A2-42B0-A4F8-5081A6419FF2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F703659-4AFB-4567-AC59-0FE838A76583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Veri bilimi nedir?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E6D23A0-4FFD-4DE1-ACE8-A30B5D3C4114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Veriden yararlı bilgi çıkarmak ve bir soruyu cevaplamak için yapılan çalışmadır.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FD34009-0B21-4BFD-B321-BFD6C6261F45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8BA44E8C-1CEB-47EF-870F-3761F317485D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Soru: Hangi gün daha çok satış var?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Cuma: 80 ekmek.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Cumartesi: 120 ekmek.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9400FA90-1750-4926-B330-FC24598B201B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E394FC0-F045-4F18-91A4-F429CE12A31B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Farkı hesaplarız: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120 − 80 = 40 ekmek.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Cumartesi 40 ekmek fazla satılmış.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55BDB020-1DA6-49FC-A4D6-81AF27B541FF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B8E11773-720E-4D26-AAB1-6FD014991C55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Örnek sonuç: Bu kayıtlarda cumartesi satış daha yüksek.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B1AEA93-44D1-4D46-B3DC-5294AB9B3FEC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090F6BD9-3859-4ACF-AEDF-EB2AA7D62A18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19 / 171</a:t>
            </a:r>
          </a:p>
        </p:txBody>
      </p:sp>
    </p:spTree>
    <p:extLst>
      <p:ext uri="{BB962C8B-B14F-4D97-AF65-F5344CB8AC3E}">
        <p14:creationId xmlns:p14="http://schemas.microsoft.com/office/powerpoint/2010/main" val="163258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2788EE81-238C-49BC-ADCD-B20AFF51563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CEC320B9-26AE-41D9-B17C-909AA31FFF7B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83A53819-F347-4025-9574-623402634149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Grafik ne işe yarar?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2489467-2E66-44B9-A88F-81FE6AEF4428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Grafik, sayılar arasındaki farkı görmeyi kolaylaştırır.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="714375" y="3333750"/>
          <a:ext cx="8096250" cy="3381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8A2A4B48-263B-4459-9EA3-A50B9D772732}"/>
              </a:ext>
            </a:extLst>
          </p:cNvPr>
          <p:cNvSpPr>
            <a:spLocks noGrp="1"/>
          </p:cNvSpPr>
          <p:nvPr/>
        </p:nvSpPr>
        <p:spPr>
          <a:xfrm>
            <a:off x="9334500" y="3810000"/>
            <a:ext cx="5143500" cy="2571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En düşük: Pazartesi 80.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En yüksek: Çarşamba 120.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Fark: 40 ekmek.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0772EB0-B388-4F89-8597-B502F2D83116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CDC2E7C-57A3-4D81-AC97-4BC28310FBDA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Bu 5 gün içinde en çok satış çarşamba günü.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18EFF65-7FAE-453E-AFC8-1581FD83A638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7B3F4A91-55B4-4FED-A749-026E4324669E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20 / 171</a:t>
            </a:r>
          </a:p>
        </p:txBody>
      </p:sp>
    </p:spTree>
    <p:extLst>
      <p:ext uri="{BB962C8B-B14F-4D97-AF65-F5344CB8AC3E}">
        <p14:creationId xmlns:p14="http://schemas.microsoft.com/office/powerpoint/2010/main" val="1093287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868AEC84-98EF-40F2-8622-16C2F76697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FD6C793E-D314-41E6-B935-49AEB7685B29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8A17195-D7F3-4CF2-9232-4D57F5BBECFD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Ortalama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18A37F7-E3E5-4521-891F-6FFE272F0C1B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Bütün değerleri toplar, değer sayısına böleriz.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0452B469-BF04-4065-B37E-799D27C316C8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9EDECEC6-13E6-4B78-BA72-FED85E1D0175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Satışlar: 80, 100, 120 ekmek.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3 gün var.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0E746D9-03B2-47F2-8529-3416BBA649FE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03AA9D7-84D8-4B51-B5E8-5C38E73807BC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Toplam: 80 + 100 + 120 = 300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Ortalama: 300 ÷ 3 = 100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FE86C99-D992-4FA9-88E1-1B85F8D94EB9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BBD10B22-28A4-49A6-A657-9EFD10DE9AFB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Günlük ortalama satış = 100 ekmek.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65754099-F7F0-405D-B0D3-FF5F9CA577F6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CC97305E-37EE-4A86-B1FA-E8D7C5A0C866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21 / 171</a:t>
            </a:r>
          </a:p>
        </p:txBody>
      </p:sp>
    </p:spTree>
    <p:extLst>
      <p:ext uri="{BB962C8B-B14F-4D97-AF65-F5344CB8AC3E}">
        <p14:creationId xmlns:p14="http://schemas.microsoft.com/office/powerpoint/2010/main" val="1161680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F3FBA7A8-D3FB-489E-A6DF-CF408A08BB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A5867B29-FCDD-42A5-B692-AEE07EF3DBD5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911F47D8-0CD0-468A-B8B8-4E8F34DC6EF4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Medyan: Ortadaki değer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AB323A03-1E28-46BD-A4B4-0B44649739F1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Değerleri küçükten büyüğe sıralar, ortadakini seçeriz.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AE35A2D6-D485-438F-9CBF-293CC04D1BDD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FA554751-EE94-48E5-99E2-71D74509F68A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Süreler: 2, 3, 4, 5, 26 dakika.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Sıralı listede 5 değer var.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85DE3C43-8A3D-4B0C-AA2A-B6DC08992E15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ACAA23D-9257-46DE-BA4A-7254852B4D5B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Ortadaki, yani 3. değer: 4.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Ortalama: 40 ÷ 5 = 8.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B6D9E68-131D-4FC6-9909-872653462741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BA268AA-8662-47A4-AA80-444F673A6549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Medyan 4 dakika, ortalama 8 dakika.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8CE7B43-ACEB-4831-9ECF-22CE23B04479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E90470F7-0FE1-4B4E-B0A2-6A97A0B830FA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22 / 171</a:t>
            </a:r>
          </a:p>
        </p:txBody>
      </p:sp>
    </p:spTree>
    <p:extLst>
      <p:ext uri="{BB962C8B-B14F-4D97-AF65-F5344CB8AC3E}">
        <p14:creationId xmlns:p14="http://schemas.microsoft.com/office/powerpoint/2010/main" val="2117001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FE318B28-4126-49E0-B335-F446E26EF6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2F61D4C1-B16A-48D4-85D2-C9F548E31F0A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986DF4E-DB91-43AD-BCB8-855B42822160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Çift sayıda veride medyan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90AA18A-871A-4026-84A5-EA14CB48E0A3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Ortada kalan iki değerin ortalamasını alırız.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2D9F4FF-8245-4804-8C4F-22F967DA08E8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A283BD61-B331-4B1B-89D7-9D7F96154256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Sıralı süreler: 2, 4, 6, 20 dakika.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Ortada 4 ve 6 var.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D107455A-0DFC-438F-8FB5-1A97F4417AC7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E3CD275-DD3C-428C-9A6A-A42018D7701F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Medyan: (4 + 6) ÷ 2 = 5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Ortalama: 32 ÷ 4 = 8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2D46786-FC60-4E71-9392-95EF427CFEC1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1A0FF4AC-A972-49C4-BA8D-348A3CA6820B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Bu veri için medyan = 5 dakika.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FAF6DA5-EF37-402D-B4D9-B2C45F5AFA9D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41A97A39-9FCA-4EA0-B25C-4752C78B6C11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23 / 171</a:t>
            </a:r>
          </a:p>
        </p:txBody>
      </p:sp>
    </p:spTree>
    <p:extLst>
      <p:ext uri="{BB962C8B-B14F-4D97-AF65-F5344CB8AC3E}">
        <p14:creationId xmlns:p14="http://schemas.microsoft.com/office/powerpoint/2010/main" val="161763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7301BDF1-0C33-43FA-BB8D-12BE222242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11AACC88-5548-438D-816E-20BF80C7FE36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A47E6A5-14CF-43BE-AB1B-1239C6A0F381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Mod: En sık görülen değer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C7ED54CF-4A61-40D6-B65F-E20D9B6BD611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Veride en çok tekrar eden değerdir.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BA4F997A-C3C0-4492-9026-37E1F287957E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8B43CA20-58C7-4C19-873B-73D17CA0D987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Satılan bedenler: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S, M, M, L, M.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8F89BBB-0594-4BB2-93B9-D01573E8B7B2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0006525-B3FC-460A-A844-B5653AF51935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S: 1 kez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M: 3 kez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L: 1 kez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FEEF1F9-9DD5-4EF2-AB88-D55F3C75B10E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300A695C-4972-422E-BB11-F5C27E4B01F5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Mod = M bedeni.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0A600D0E-3D75-45A3-83D4-88ADFE8CE3D9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A49EB074-0A42-4B7F-A17D-2B0DE681515B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24 / 171</a:t>
            </a:r>
          </a:p>
        </p:txBody>
      </p:sp>
    </p:spTree>
    <p:extLst>
      <p:ext uri="{BB962C8B-B14F-4D97-AF65-F5344CB8AC3E}">
        <p14:creationId xmlns:p14="http://schemas.microsoft.com/office/powerpoint/2010/main" val="1573381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6FD2140B-29F7-416C-A723-3E7BAEC755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7D2803FD-E740-4DA7-8DDB-9797D1BA707C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2AA132D5-6BBF-47FD-89B4-EDE329AB4FD5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En küçük, en büyük ve açıklık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867494C-820A-4AF4-A4CA-C17C4631F287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Açıklık, en büyük değer ile en küçük değer arasındaki farktır.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6B5ECBBF-863A-45C1-8E49-A05B20100E17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9F113B47-9530-44EE-B61C-3459B6487844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Süreler: 2, 4, 6 dakika.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9BF7C083-D77E-4F72-9828-2EC81806802D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17EF8F3-5321-41D5-9DF7-F064A8042C38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En küçük: 2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En büyük: 6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Açıklık: 6 − 2 = 4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42C7804-BFED-4C00-83AD-61A22AAC60DA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DF2A2E2B-57E3-47FF-8578-C1D448A5F347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süreleri 4 dakikalık bir aralığa yayılıyor.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7190870B-69CE-4FAE-81C1-EEF25303170A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E1C31789-0190-4207-8E49-BDA9173CE80A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25 / 171</a:t>
            </a:r>
          </a:p>
        </p:txBody>
      </p:sp>
    </p:spTree>
    <p:extLst>
      <p:ext uri="{BB962C8B-B14F-4D97-AF65-F5344CB8AC3E}">
        <p14:creationId xmlns:p14="http://schemas.microsoft.com/office/powerpoint/2010/main" val="1552741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7D4F4087-1408-4137-9094-5A87434BA3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F6AE3568-4E15-4563-A9C3-FBA9B564A6F7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BF4B433-F612-4363-A2C4-CC6A343B02D0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Standart sapma ne anlatır?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32301250-0BBB-4D3C-87A6-414CB451CFEA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Değerlerin ortalama çevresinde ne kadar yayıldığını anlatır.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5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5375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Grup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Değerler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Ortalama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4, 4, 4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2, 4, 6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2ECFE9BC-51FA-48D1-9E2B-53ADC739A081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CDA908F-9727-4AC2-8982-62713D78B851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 grubunda hiç değişim yok.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 grubunda değerler ortalamadan uzaklaşıyor.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A88C6638-9CBC-43DA-8FFA-3369271229E0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D18B0A1C-B4A6-4F6A-A9BF-F272AAA2CBB8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Ortalama aynı olsa da B daha değişkendir.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6A45E314-515F-418B-95C1-408214A6DCC7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50286307-B390-4B71-AF8E-DA4315A946D1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26 / 171</a:t>
            </a:r>
          </a:p>
        </p:txBody>
      </p:sp>
    </p:spTree>
    <p:extLst>
      <p:ext uri="{BB962C8B-B14F-4D97-AF65-F5344CB8AC3E}">
        <p14:creationId xmlns:p14="http://schemas.microsoft.com/office/powerpoint/2010/main" val="872920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4554585A-6BC4-42E8-816B-9819CB1857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F727A5D7-C9FC-45EA-9CB5-FBC3D5687B03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15BCFE2-DE65-4C1D-8EA9-FAEED403FDFB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Varyans ve standart sapma hesabı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A10E097-B1C0-4F8D-A55C-DD9D4C896A2B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Ortalamadan farkların karesini alırız. Bu üç değeri bütün grup kabul ediyoruz.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333273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Değer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4’ten farkı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Farkın karesi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−2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E9139D45-4377-4949-813B-3BE96E449B5B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B5ABF11-1392-45E3-A62C-678C0B110CB4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Varyans: (4 + 0 + 4) ÷ 3 = 2,67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Standart sapma: √2,67 ≈ 1,63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2D1152CB-6E67-42D3-B5B1-44E2A49C984F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4F81006A-0263-4E91-B670-BB87945A1FD6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Bu üç değerin standart sapması ≈ 1,63.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6995A1AE-9286-4A57-B1CD-95845A490D33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8D822A19-6570-4C94-891A-7C98E0A4B9CC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27 / 171</a:t>
            </a:r>
          </a:p>
        </p:txBody>
      </p:sp>
    </p:spTree>
    <p:extLst>
      <p:ext uri="{BB962C8B-B14F-4D97-AF65-F5344CB8AC3E}">
        <p14:creationId xmlns:p14="http://schemas.microsoft.com/office/powerpoint/2010/main" val="97576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>
            <a:extLst>
              <a:ext uri="{FF2B5EF4-FFF2-40B4-BE49-F238E27FC236}">
                <a16:creationId xmlns:a16="http://schemas.microsoft.com/office/drawing/2014/main" id="{40E8671D-607B-48E5-B6D9-E7861B7111B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045833E3-F916-4593-B351-F86B710ECDAD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E7A2D73-F72E-4E8C-BDF0-DA0F6FAAEA86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Birlikte düşünelim: Ortalama yeterli mi?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D4786B6C-B259-42BD-A193-14A042773031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 grubunda süreler 10, 10, 10. B grubunda 5, 10, 15. Hangi grup daha değişken?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3FAF3504-C73B-4318-8ADA-F74F86E952F0}"/>
              </a:ext>
            </a:extLst>
          </p:cNvPr>
          <p:cNvSpPr>
            <a:spLocks noGrp="1"/>
          </p:cNvSpPr>
          <p:nvPr/>
        </p:nvSpPr>
        <p:spPr>
          <a:xfrm>
            <a:off x="1000125" y="3638550"/>
            <a:ext cx="13144500" cy="3048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A. A grubu</a:t>
            </a:r>
          </a:p>
          <a:p>
            <a:pPr>
              <a:def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B. B grubu</a:t>
            </a:r>
          </a:p>
          <a:p>
            <a:pPr>
              <a:def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07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C. Ortalamalar eşit, değişim de eşit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B4A0BE67-96BD-45D0-899D-E5BCEEB5E017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63312E1B-06E8-4A08-8379-2D7EEB913720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Önce düşünelim. Cevap bir sonraki slaytta.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AD4D769-B578-4BD2-8E61-9B1628BF538C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D33F76C-CE84-4F5B-A3FA-F6364791B615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28 / 171</a:t>
            </a:r>
          </a:p>
        </p:txBody>
      </p:sp>
    </p:spTree>
    <p:extLst>
      <p:ext uri="{BB962C8B-B14F-4D97-AF65-F5344CB8AC3E}">
        <p14:creationId xmlns:p14="http://schemas.microsoft.com/office/powerpoint/2010/main" val="81933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6F90E5BA-34FD-4797-880B-3D108291EB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37F0D84D-FD21-4A83-A43D-0805D7FB22D0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FE22A1E0-1CAB-4C56-817F-E8BE6B6FED21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Cevap ve açıklama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45A4F283-D2BD-40CD-A40F-E10F6422EEAA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B. B grubu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2418A0C8-6D64-49F1-AB64-EC7B03707515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8481FB5F-6882-456A-BB11-51331BC1F3AE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 grubunda süreler 10, 10, 10. B grubunda 5, 10, 15. Hangi grup daha değişken?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00C0CF72-48E0-4C65-9F47-485A5CA5BB46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83E5834-5C83-4225-A0F9-9BF2C412A7A3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İkisinin ortalaması 10’dur. A’da bütün değerler aynı, B’de ise 5 ile 15 arasında değişim vardır.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F0D9D11-F68B-4FBB-80BC-5C6F5B433D35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47194358-4B73-4223-8EE0-3B4FE5A37B2B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B. B grubu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885B05A4-B403-47B3-A694-DFC2EEF4FB43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[S1]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F5F5A164-083D-42E9-8661-BCA265FF1B97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29 / 171</a:t>
            </a:r>
          </a:p>
        </p:txBody>
      </p:sp>
    </p:spTree>
    <p:extLst>
      <p:ext uri="{BB962C8B-B14F-4D97-AF65-F5344CB8AC3E}">
        <p14:creationId xmlns:p14="http://schemas.microsoft.com/office/powerpoint/2010/main" val="782578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8C161CE2-48FA-4BCB-AC51-A4F0425662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D7E8B839-1C7E-4F2B-9DF9-69ECC6C1F4D6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FECD8A8-9B33-4AB4-AD7D-741C7A29FCF8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Korelasyon nedir?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3CCE071E-07D7-4C43-994F-9C2AB28D5D57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İki sayısal değişkenin birlikte nasıl değiştiğini özetler.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4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Çalışma süresi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Sınav puanı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 saat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50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 saat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60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 saat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70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5E1CF920-63EE-42A4-A61A-49C784A952B7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5F7F1D7E-1313-4147-AB07-B0D68F53F836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Bu örnekte süre arttıkça puan da artıyor.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İlişki tam bir doğru üzerinde.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60CC60A-A7C3-4A0D-A6CA-5B76DEFF131C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4A561519-BF5B-4AAB-BE2F-4038A4D9D444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Bu öğretici tabloda Pearson korelasyonu r = +1.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DD05CF9-8C9A-45A5-979E-E0D98926F189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7807F016-B452-482D-9D55-DF03406C8B78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30 / 171</a:t>
            </a:r>
          </a:p>
        </p:txBody>
      </p:sp>
    </p:spTree>
    <p:extLst>
      <p:ext uri="{BB962C8B-B14F-4D97-AF65-F5344CB8AC3E}">
        <p14:creationId xmlns:p14="http://schemas.microsoft.com/office/powerpoint/2010/main" val="1849945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0E403E43-5E20-401C-B71C-557D3AA577E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03179E08-8FB0-464D-84F3-3F528BBE4A72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B634732-5F1F-4867-9869-A70B4C21DC4C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Korelasyonun yönü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1DB5D28-79B8-490B-BA29-147BB72F56FC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Pearson korelasyonu −1 ile +1 arasında değer alır.</a:t>
            </a:r>
          </a:p>
        </p:txBody>
      </p:sp>
      <p:graphicFrame>
        <p:nvGraphicFramePr>
          <p:cNvPr id="15" name="Tablo 14"/>
          <p:cNvGraphicFramePr/>
          <p:nvPr/>
        </p:nvGraphicFramePr>
        <p:xfrm>
          <a:off x="714375" y="3333750"/>
          <a:ext cx="13811250" cy="3050858"/>
        </p:xfrm>
        <a:graphic>
          <a:graphicData uri="http://schemas.openxmlformats.org/drawingml/2006/table">
            <a:tbl>
              <a:tblPr/>
              <a:tblGrid>
                <a:gridCol w="386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2469"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Değer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Anlamı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Örnek ilişki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469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+1’e yakın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Birlikte artma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Boy ve kilo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469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−1’e yakın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Biri artarken diğeri azalma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Sabit yolda hız ve süre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469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0’a yakın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Belirgin doğrusal ilişki yok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Doğrusal ilişki zayıf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A88D6453-0101-4224-931E-515E29D9683C}"/>
              </a:ext>
            </a:extLst>
          </p:cNvPr>
          <p:cNvSpPr>
            <a:spLocks noGrp="1"/>
          </p:cNvSpPr>
          <p:nvPr/>
        </p:nvSpPr>
        <p:spPr>
          <a:xfrm>
            <a:off x="714375" y="6334125"/>
            <a:ext cx="13811250" cy="619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2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r = 0,9 güçlü pozitif ilişki olabilir. r = −0,8 güçlü negatif ilişki olabilir.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29475492-FA1A-4636-BF17-1EB71C892702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69B987BA-1899-4D2F-9571-A65E1C5901AE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r = 0, her tür ilişkinin yokluğu demek değildir.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E272436-A053-4ABE-AEBE-681AB84AE831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F2882D4-01C0-447C-B09E-023DFEC89BC2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31 / 171</a:t>
            </a:r>
          </a:p>
        </p:txBody>
      </p:sp>
    </p:spTree>
    <p:extLst>
      <p:ext uri="{BB962C8B-B14F-4D97-AF65-F5344CB8AC3E}">
        <p14:creationId xmlns:p14="http://schemas.microsoft.com/office/powerpoint/2010/main" val="1605768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9F412963-FCE8-4D9A-B5CB-1C36A72D01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DD07C8E3-7ECA-42E3-82B2-5C7E99FA7529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FA31D949-2A55-46FF-ACC6-034D8E897CEC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Korelasyon neden sonuç kanıtlamaz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AA2CAAD-9CBF-4372-A239-BBF18A2117F9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Birlikte artan iki şeyin biri diğerine neden olmak zorunda değildir.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77457A3-54E4-4EFC-94DC-73F6BE79B11C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BD0205FB-1948-4931-8BC1-CA10288646C7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Yazın dondurma satışı artıyor.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Denize giren kişi sayısı da artıyor.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A9CACC8-F3DD-4E50-989C-B92575CA4AB2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6AD5807-7D30-41A1-8E1D-9474C1179744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Dondurma satıldığı için insanlar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denize giriyor demeyiz.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Sıcak hava ikisini de etkileyebilir.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4337AEF8-690F-4ED2-AF21-ED9F3638F408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BA706E22-88B7-4DFC-B623-3BED598581A2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Birlikte değişme, neden olma ile aynı şey değildir.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D3166A9-7104-4519-A0CD-46FBB33F4C35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DD67F1EA-78FB-4F71-BF2F-4256BCD066EF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32 / 171</a:t>
            </a:r>
          </a:p>
        </p:txBody>
      </p:sp>
    </p:spTree>
    <p:extLst>
      <p:ext uri="{BB962C8B-B14F-4D97-AF65-F5344CB8AC3E}">
        <p14:creationId xmlns:p14="http://schemas.microsoft.com/office/powerpoint/2010/main" val="5950180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7A060A99-CD3F-4873-B90B-4A28C7FBD4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70A1003-A2D1-4DA0-9591-D13D14F2E92E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2353B2F-DD01-4B0A-9224-F55906AC8FB4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Aykırı değer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0091463A-39D0-450C-96AF-883E2894222B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Diğerlerinden çok uzak görünen değerdir.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5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İşlem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Süre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 dakika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 dakika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 dakika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60 dakika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166C4F6D-3EBD-4EA8-B170-2B1C4429B3C7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9FD0655F-C305-49CD-A44B-69F095453796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60 dakika yanlış giriş olabilir.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Gerçekten uzun süren bir işlem de olabilir.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E723906-7388-4030-B43D-5AEDBAC208AA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4A0DB86-4F88-442A-A170-9857DA518427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Önce kaynağı kontrol ederiz. Otomatik silmeyiz.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070ACA89-B021-416B-9DF0-2F6F14F5884C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[S3]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030D0E1-3E30-4C42-8C74-460D4E50B107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33 / 171</a:t>
            </a:r>
          </a:p>
        </p:txBody>
      </p:sp>
    </p:spTree>
    <p:extLst>
      <p:ext uri="{BB962C8B-B14F-4D97-AF65-F5344CB8AC3E}">
        <p14:creationId xmlns:p14="http://schemas.microsoft.com/office/powerpoint/2010/main" val="1359270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216B6B8A-2A9F-453B-99F7-A87DEBDEA2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61B86052-763A-42F4-838C-F1E2060A38BA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57A3D85-1FC5-446C-9C31-28FFE418FADD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Eksik değeri doldurma örneği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9578954-9662-45B0-B02E-B2A4A0E61F91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Eksik bilgiyi bazen eldeki veriden hesaplanan bir değerle tamamlarız.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5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Büyüklük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m²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 m²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Bilinmiyor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0084FAE7-A481-4672-8E57-86AE504F19F3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6EA3DA9A-6869-4E0F-8DC0-969BFDC5B8F2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Bilinenlerin medyanı: 100.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Örnek yöntem: D için 100 yazmak.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Bu, D’nin gerçek alanını ölçmek değildir.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D8396B7-7071-4FCC-9340-A733E8F99C69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62B229F4-75A5-48A1-BF63-46A4F65A807C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Doldurulan değer tahminidir, gerçek ölçüm değildir.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17292C0A-D65C-44C5-AB5C-9066FB7DF63A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[S4]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ED687D91-60E4-4830-95EA-8E51E41554E4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34 / 171</a:t>
            </a:r>
          </a:p>
        </p:txBody>
      </p:sp>
    </p:spTree>
    <p:extLst>
      <p:ext uri="{BB962C8B-B14F-4D97-AF65-F5344CB8AC3E}">
        <p14:creationId xmlns:p14="http://schemas.microsoft.com/office/powerpoint/2010/main" val="913841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DDD2E937-10B9-4DFA-A849-AEC8BAFAC6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23F33E5D-9C40-4939-B0A3-F292B6774E06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BA420DB-708A-4E8E-B244-388D268EC504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Ölçekleme neden yapılır?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1FC0039-40BC-4E31-AA78-275BEAC6DB23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Bazı yöntemlerde büyük sayılar, küçük sayıları gölgede bırakabilir.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5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5375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Büyüklük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Oda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020FAB61-48BA-4259-98DF-6A18B8735F71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4CF60E89-7900-4C9A-AC76-E7A8513F2850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Büyüklük farkı 40.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Oda farkı 2.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Uzaklık hesabında alan daha baskın olabilir.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0B10E29-6E13-4B92-8A6B-CCF8B2A0076D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D29B3713-601A-4952-B84E-C1147B029CD5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Ölçekleme, değişkenleri karşılaştırılabilir büyüklüklere getirir.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6EB86E17-0B9D-4DE0-8DD2-4308F6DF166D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[S4]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696F0EAA-7AB5-48F9-AFEE-31DFE97AFEC8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35 / 171</a:t>
            </a:r>
          </a:p>
        </p:txBody>
      </p:sp>
    </p:spTree>
    <p:extLst>
      <p:ext uri="{BB962C8B-B14F-4D97-AF65-F5344CB8AC3E}">
        <p14:creationId xmlns:p14="http://schemas.microsoft.com/office/powerpoint/2010/main" val="1777576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9E9EA235-A1A1-43F9-95A9-E73DC4AAB2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0CC05087-E1F9-46CD-9389-3D072CA643A5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732A54F1-31CA-4957-8535-700A75CC7217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0–1 aralığına ölçekleme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21FC14FD-FC56-4E7C-8F53-B2BAF42699D6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En küçük değeri 0, en büyük değeri 1 olacak biçimde dönüştürürüz.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B2CA9E55-8AFC-4B7D-AD74-6554E88797DA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52893B2E-0535-4F2B-88F5-E827A25F8758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Büyüklükler: 80, 100, 120 m².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En küçük 80, en büyük 120.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9F149497-A030-43AF-BBC9-350B21DDB427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936E968-83C4-4B6D-B304-726846D1C4CE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100 için: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(100 − 80) ÷ (120 − 80)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= 20 ÷ 40 = 0,5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D9B92FBC-0699-4510-825C-685942032F6A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DF982B6-1DA9-4A6A-A536-46C1406D1ACE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Yeni değerler: 0, 0,5 ve 1.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FD51CE96-7A51-4BF1-821B-535EDB18CC51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[S4]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26C97D44-C26E-46EE-AEB7-F7FA7CEB9DFE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36 / 171</a:t>
            </a:r>
          </a:p>
        </p:txBody>
      </p:sp>
    </p:spTree>
    <p:extLst>
      <p:ext uri="{BB962C8B-B14F-4D97-AF65-F5344CB8AC3E}">
        <p14:creationId xmlns:p14="http://schemas.microsoft.com/office/powerpoint/2010/main" val="1865457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B0709E52-0495-486D-8502-BAB85A28A4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A5D967E4-14E7-46DF-BAF5-3DEFF7ECB415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623B1A3-0F7B-4C7F-ACE2-36EE9D05FF6D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Standartlaştırma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73909D4-FF70-4C3D-B7CB-C095A4E46A5C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Değerden ortalamayı çıkarır, standart sapmaya böleriz.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61B629E-A29A-48B5-BD0F-D51635AA6F00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F608E541-9449-4795-9E80-28E82F1D21AE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Ortalama: 100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Standart sapma: 20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İncelediğimiz değer: 120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516012D4-3267-4420-A761-CB4454566A5D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24AFBA80-EEC8-4DC1-9205-F93BDB4390EB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z = (120 − 100) ÷ 20 = 1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73EBDFA-96D0-43D0-8FC4-F23E5219C3ED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7C4D96F0-26FF-4BD3-836E-F3A9F56331D8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120, ortalamanın 1 standart sapma üzerindedir.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CDF16BD2-5625-4076-A57C-F196A7639872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[S4]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3444129B-BF49-4EA6-AD89-3FBA72778AE0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37 / 171</a:t>
            </a:r>
          </a:p>
        </p:txBody>
      </p:sp>
    </p:spTree>
    <p:extLst>
      <p:ext uri="{BB962C8B-B14F-4D97-AF65-F5344CB8AC3E}">
        <p14:creationId xmlns:p14="http://schemas.microsoft.com/office/powerpoint/2010/main" val="5262269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ikdörtgen 11">
            <a:extLst>
              <a:ext uri="{FF2B5EF4-FFF2-40B4-BE49-F238E27FC236}">
                <a16:creationId xmlns:a16="http://schemas.microsoft.com/office/drawing/2014/main" id="{2615EDF6-BCFE-4BB7-B1AC-31A57FA3B3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E7E95903-452C-49FA-8F0D-2ADB1CCF523D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Veri bilimi ve istatistik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0CBF0A60-7C9F-483A-9DF2-C2D56C0C8DB2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Kategorileri sayıya çevirme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AD39804-C3AC-487C-A262-8BF7F5B586B5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Bilgisayarın işlemesi için grup bilgisini sayısal sütunlara dönüştürebiliriz.</a:t>
            </a:r>
          </a:p>
        </p:txBody>
      </p:sp>
      <p:graphicFrame>
        <p:nvGraphicFramePr>
          <p:cNvPr id="16" name="Tablo 15"/>
          <p:cNvGraphicFramePr/>
          <p:nvPr/>
        </p:nvGraphicFramePr>
        <p:xfrm>
          <a:off x="714375" y="3333750"/>
          <a:ext cx="7429500" cy="3286124"/>
        </p:xfrm>
        <a:graphic>
          <a:graphicData uri="http://schemas.openxmlformats.org/drawingml/2006/table">
            <a:tbl>
              <a:tblPr/>
              <a:tblGrid>
                <a:gridCol w="2526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1531"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Renk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Kırmızı mı?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Sarı mı?</a:t>
                      </a:r>
                    </a:p>
                  </a:txBody>
                  <a:tcPr>
                    <a:solidFill>
                      <a:srgbClr val="1733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Kırmızı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Sarı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>
                    <a:solidFill>
                      <a:srgbClr val="F6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1"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Kırmızı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55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>
                    <a:solidFill>
                      <a:srgbClr val="E9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Dikdörtgen 5">
            <a:extLst>
              <a:ext uri="{FF2B5EF4-FFF2-40B4-BE49-F238E27FC236}">
                <a16:creationId xmlns:a16="http://schemas.microsoft.com/office/drawing/2014/main" id="{D0BF33A0-BA8E-4457-9BDB-303F320F5C81}"/>
              </a:ext>
            </a:extLst>
          </p:cNvPr>
          <p:cNvSpPr>
            <a:spLocks noGrp="1"/>
          </p:cNvSpPr>
          <p:nvPr/>
        </p:nvSpPr>
        <p:spPr>
          <a:xfrm>
            <a:off x="8810625" y="3371850"/>
            <a:ext cx="561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ÖRNEĞİ OKUYALIM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81EC173E-B9FA-47A0-B33A-A4AE90C1120D}"/>
              </a:ext>
            </a:extLst>
          </p:cNvPr>
          <p:cNvSpPr>
            <a:spLocks noGrp="1"/>
          </p:cNvSpPr>
          <p:nvPr/>
        </p:nvSpPr>
        <p:spPr>
          <a:xfrm>
            <a:off x="8810625" y="3905250"/>
            <a:ext cx="5619750" cy="276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1 “evet”, 0 “hayır” demektir.</a:t>
            </a:r>
          </a:p>
          <a:p>
            <a:pPr>
              <a:def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Sarı, kırmızının iki katı değildir.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69D089BC-63A4-47DA-A04B-66D5191A8A08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427528"/>
          </a:solidFill>
          <a:ln w="0">
            <a:noFill/>
          </a:ln>
        </p:spPr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3E7234F6-CA1F-491F-B886-24A756F61318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427528"/>
                </a:solidFill>
                <a:latin typeface="DejaVu Sans"/>
                <a:ea typeface="DejaVu Sans"/>
                <a:cs typeface="DejaVu Sans"/>
              </a:rPr>
              <a:t>Renk bilgisi iki gösterge sütunuyla temsil edildi.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8F3CD3C7-E65D-465F-B8BB-F85F66176282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[S4]  Sayısal örnekler eğitim amaçlıdır.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CFCA8AB8-F71C-4B2B-8D5D-35458F806807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38 / 171</a:t>
            </a:r>
          </a:p>
        </p:txBody>
      </p:sp>
    </p:spTree>
    <p:extLst>
      <p:ext uri="{BB962C8B-B14F-4D97-AF65-F5344CB8AC3E}">
        <p14:creationId xmlns:p14="http://schemas.microsoft.com/office/powerpoint/2010/main" val="12945401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85787075-749D-4A33-907E-8D36DA610D5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6540A0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7D09AD03-A141-4E86-B411-F7A48216119B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Makine öğrenmesi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A81552D6-EC46-4685-835C-8153A2D66D39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Yapay zekâ nedir?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E6D8297-D232-413A-9908-832A0DDD1B5E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Bilgisayarın tanıma, tahmin veya içerik üretme gibi görevleri yapmasını sağlayan yöntemlerdir.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E83574DE-BEF6-43CF-AEDF-18A76099AB46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6540A0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540A0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1893488C-7AE8-4E5B-BACE-D533E59CE6C5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Fotoğraf: Bir elma.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Görev: Resimde ne var?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60B1E266-2EF2-42F2-9BF5-61F83FC2AFE1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6540A0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540A0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D9ACA19-E08A-41E3-BE15-6108FC8D12EB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Sistemin örnek cevabı: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“Elma”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AA2361B-EA89-436D-8D53-002AD78705C7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6540A0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54C02100-E3EB-4B2B-BE20-5A0EF9DE4FFD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6540A0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6540A0"/>
                </a:solidFill>
                <a:latin typeface="DejaVu Sans"/>
                <a:ea typeface="DejaVu Sans"/>
                <a:cs typeface="DejaVu Sans"/>
              </a:rPr>
              <a:t>Girdi resim, çıktı nesnenin adı.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540723F4-E9DA-42E1-BB32-B2BA62D98433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[S5]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FAAAB688-E1F2-45C2-BB07-EFB3795E5CFD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39 / 171</a:t>
            </a:r>
          </a:p>
        </p:txBody>
      </p:sp>
    </p:spTree>
    <p:extLst>
      <p:ext uri="{BB962C8B-B14F-4D97-AF65-F5344CB8AC3E}">
        <p14:creationId xmlns:p14="http://schemas.microsoft.com/office/powerpoint/2010/main" val="9060983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1A3085A5-775D-4F0B-9E78-357E50A9F4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00" cy="647700"/>
          </a:xfrm>
          <a:prstGeom prst="rect">
            <a:avLst/>
          </a:prstGeom>
          <a:solidFill>
            <a:srgbClr val="6540A0"/>
          </a:solidFill>
          <a:ln w="0">
            <a:noFill/>
          </a:ln>
        </p:spPr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293C7D78-C4FF-4E7A-83F9-3AE647F70B39}"/>
              </a:ext>
            </a:extLst>
          </p:cNvPr>
          <p:cNvSpPr>
            <a:spLocks noGrp="1"/>
          </p:cNvSpPr>
          <p:nvPr/>
        </p:nvSpPr>
        <p:spPr>
          <a:xfrm>
            <a:off x="714375" y="152400"/>
            <a:ext cx="13811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Makine öğrenmesi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42D5645-1E80-4692-B3CE-727FE1EDF0FF}"/>
              </a:ext>
            </a:extLst>
          </p:cNvPr>
          <p:cNvSpPr>
            <a:spLocks noGrp="1"/>
          </p:cNvSpPr>
          <p:nvPr/>
        </p:nvSpPr>
        <p:spPr>
          <a:xfrm>
            <a:off x="714375" y="1000125"/>
            <a:ext cx="13811250" cy="1095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Makine öğrenmesi nedir?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5628606-83FB-47E3-808A-8249057B3AEF}"/>
              </a:ext>
            </a:extLst>
          </p:cNvPr>
          <p:cNvSpPr>
            <a:spLocks noGrp="1"/>
          </p:cNvSpPr>
          <p:nvPr/>
        </p:nvSpPr>
        <p:spPr>
          <a:xfrm>
            <a:off x="714375" y="2152650"/>
            <a:ext cx="13811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Her kuralı tek tek yazmak yerine, bilgisayarın örneklerden ilişki öğrenmesidir.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9FF884F-ABEB-4BC0-BABD-E4EEDC9F2E13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6572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6540A0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540A0"/>
                </a:solidFill>
                <a:latin typeface="DejaVu Sans"/>
                <a:ea typeface="DejaVu Sans"/>
                <a:cs typeface="DejaVu Sans"/>
              </a:rPr>
              <a:t>VERİ / DURUM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8F2E7553-CB24-43DE-8AA4-D3C09A87A107}"/>
              </a:ext>
            </a:extLst>
          </p:cNvPr>
          <p:cNvSpPr>
            <a:spLocks noGrp="1"/>
          </p:cNvSpPr>
          <p:nvPr/>
        </p:nvSpPr>
        <p:spPr>
          <a:xfrm>
            <a:off x="714375" y="3933825"/>
            <a:ext cx="642937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80 m² ev: 2 milyon TL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100 m² ev: 2,5 milyon TL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120 m² ev: 3 milyon TL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4BB1D21-A78B-4A4D-8F43-F8B89F8BCE8D}"/>
              </a:ext>
            </a:extLst>
          </p:cNvPr>
          <p:cNvSpPr>
            <a:spLocks noGrp="1"/>
          </p:cNvSpPr>
          <p:nvPr/>
        </p:nvSpPr>
        <p:spPr>
          <a:xfrm>
            <a:off x="8191500" y="3362325"/>
            <a:ext cx="6334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950" b="1">
                <a:solidFill>
                  <a:srgbClr val="6540A0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540A0"/>
                </a:solidFill>
                <a:latin typeface="DejaVu Sans"/>
                <a:ea typeface="DejaVu Sans"/>
                <a:cs typeface="DejaVu Sans"/>
              </a:rPr>
              <a:t>İŞLEM / CEVAP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A34B6F0D-3ED7-4EDB-B8D6-FA716817D1C6}"/>
              </a:ext>
            </a:extLst>
          </p:cNvPr>
          <p:cNvSpPr>
            <a:spLocks noGrp="1"/>
          </p:cNvSpPr>
          <p:nvPr/>
        </p:nvSpPr>
        <p:spPr>
          <a:xfrm>
            <a:off x="8191500" y="3933825"/>
            <a:ext cx="6334125" cy="2647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Model bu örnekte alan ile fiyat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arasındaki ilişkiyi öğrenir.</a:t>
            </a:r>
          </a:p>
          <a:p>
            <a:pPr>
              <a:def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9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110 m² için fiyat hesaplar.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54E1729-494C-4329-8780-C210DC53D4FF}"/>
              </a:ext>
            </a:extLst>
          </p:cNvPr>
          <p:cNvSpPr>
            <a:spLocks noGrp="1"/>
          </p:cNvSpPr>
          <p:nvPr/>
        </p:nvSpPr>
        <p:spPr>
          <a:xfrm>
            <a:off x="714375" y="7181850"/>
            <a:ext cx="13811250" cy="28575"/>
          </a:xfrm>
          <a:prstGeom prst="rect">
            <a:avLst/>
          </a:prstGeom>
          <a:solidFill>
            <a:srgbClr val="6540A0"/>
          </a:solidFill>
          <a:ln w="0">
            <a:noFill/>
          </a:ln>
        </p:spPr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D9C71625-1E87-401F-9352-559713C69DD8}"/>
              </a:ext>
            </a:extLst>
          </p:cNvPr>
          <p:cNvSpPr>
            <a:spLocks noGrp="1"/>
          </p:cNvSpPr>
          <p:nvPr/>
        </p:nvSpPr>
        <p:spPr>
          <a:xfrm>
            <a:off x="714375" y="7372350"/>
            <a:ext cx="13811250" cy="838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2700" b="1">
                <a:solidFill>
                  <a:srgbClr val="6540A0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6540A0"/>
                </a:solidFill>
                <a:latin typeface="DejaVu Sans"/>
                <a:ea typeface="DejaVu Sans"/>
                <a:cs typeface="DejaVu Sans"/>
              </a:rPr>
              <a:t>Örnek tahmin: 2,75 milyon TL.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F3513606-1408-4557-B87F-AE9955605CE2}"/>
              </a:ext>
            </a:extLst>
          </p:cNvPr>
          <p:cNvSpPr>
            <a:spLocks noGrp="1"/>
          </p:cNvSpPr>
          <p:nvPr/>
        </p:nvSpPr>
        <p:spPr>
          <a:xfrm>
            <a:off x="714375" y="8229600"/>
            <a:ext cx="12001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[S2]  Sayısal örnekler eğitim amaçlıdır.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C323222B-F11A-42C9-BA5A-E1D46F3D9E54}"/>
              </a:ext>
            </a:extLst>
          </p:cNvPr>
          <p:cNvSpPr>
            <a:spLocks noGrp="1"/>
          </p:cNvSpPr>
          <p:nvPr/>
        </p:nvSpPr>
        <p:spPr>
          <a:xfrm>
            <a:off x="13239750" y="82296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B6173"/>
                </a:solidFill>
                <a:latin typeface="DejaVu Sans"/>
                <a:ea typeface="DejaVu Sans"/>
                <a:cs typeface="DejaVu Sans"/>
              </a:rPr>
              <a:t>40 / 171</a:t>
            </a:r>
          </a:p>
        </p:txBody>
      </p:sp>
    </p:spTree>
    <p:extLst>
      <p:ext uri="{BB962C8B-B14F-4D97-AF65-F5344CB8AC3E}">
        <p14:creationId xmlns:p14="http://schemas.microsoft.com/office/powerpoint/2010/main" val="73332188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8654</Words>
  <Application>Microsoft Office PowerPoint</Application>
  <DocSecurity>0</DocSecurity>
  <PresentationFormat>Özel</PresentationFormat>
  <Paragraphs>1658</Paragraphs>
  <Slides>40</Slides>
  <Notes>40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3" baseType="lpstr">
      <vt:lpstr>Calibri</vt:lpstr>
      <vt:lpstr>DejaVu Sans</vt:lpstr>
      <vt:lpstr>ChatGPT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Ozan Önal</cp:lastModifiedBy>
  <cp:revision>5</cp:revision>
  <dcterms:created xsi:type="dcterms:W3CDTF">2026-09-25T10:19:28Z</dcterms:created>
  <dcterms:modified xsi:type="dcterms:W3CDTF">2026-10-04T10:43:43Z</dcterms:modified>
</cp:coreProperties>
</file>